
<file path=[Content_Types].xml><?xml version="1.0" encoding="utf-8"?>
<Types xmlns="http://schemas.openxmlformats.org/package/2006/content-types">
  <Default Extension="png" ContentType="image/png"/>
  <Default Extension="bmp" ContentType="image/bmp"/>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60"/>
  </p:notesMasterIdLst>
  <p:sldIdLst>
    <p:sldId id="256" r:id="rId2"/>
    <p:sldId id="299" r:id="rId3"/>
    <p:sldId id="284" r:id="rId4"/>
    <p:sldId id="257" r:id="rId5"/>
    <p:sldId id="258" r:id="rId6"/>
    <p:sldId id="301" r:id="rId7"/>
    <p:sldId id="259" r:id="rId8"/>
    <p:sldId id="260" r:id="rId9"/>
    <p:sldId id="275" r:id="rId10"/>
    <p:sldId id="261" r:id="rId11"/>
    <p:sldId id="262" r:id="rId12"/>
    <p:sldId id="295" r:id="rId13"/>
    <p:sldId id="327" r:id="rId14"/>
    <p:sldId id="263" r:id="rId15"/>
    <p:sldId id="302" r:id="rId16"/>
    <p:sldId id="264" r:id="rId17"/>
    <p:sldId id="265" r:id="rId18"/>
    <p:sldId id="266" r:id="rId19"/>
    <p:sldId id="267" r:id="rId20"/>
    <p:sldId id="270" r:id="rId21"/>
    <p:sldId id="321" r:id="rId22"/>
    <p:sldId id="272" r:id="rId23"/>
    <p:sldId id="319" r:id="rId24"/>
    <p:sldId id="276" r:id="rId25"/>
    <p:sldId id="277" r:id="rId26"/>
    <p:sldId id="278" r:id="rId27"/>
    <p:sldId id="320" r:id="rId28"/>
    <p:sldId id="279" r:id="rId29"/>
    <p:sldId id="307" r:id="rId30"/>
    <p:sldId id="280" r:id="rId31"/>
    <p:sldId id="322" r:id="rId32"/>
    <p:sldId id="323" r:id="rId33"/>
    <p:sldId id="281" r:id="rId34"/>
    <p:sldId id="325" r:id="rId35"/>
    <p:sldId id="282" r:id="rId36"/>
    <p:sldId id="283" r:id="rId37"/>
    <p:sldId id="285" r:id="rId38"/>
    <p:sldId id="297" r:id="rId39"/>
    <p:sldId id="328" r:id="rId40"/>
    <p:sldId id="286" r:id="rId41"/>
    <p:sldId id="287" r:id="rId42"/>
    <p:sldId id="288" r:id="rId43"/>
    <p:sldId id="289" r:id="rId44"/>
    <p:sldId id="329" r:id="rId45"/>
    <p:sldId id="290" r:id="rId46"/>
    <p:sldId id="313" r:id="rId47"/>
    <p:sldId id="292" r:id="rId48"/>
    <p:sldId id="314" r:id="rId49"/>
    <p:sldId id="291" r:id="rId50"/>
    <p:sldId id="293" r:id="rId51"/>
    <p:sldId id="326" r:id="rId52"/>
    <p:sldId id="316" r:id="rId53"/>
    <p:sldId id="317" r:id="rId54"/>
    <p:sldId id="294" r:id="rId55"/>
    <p:sldId id="330" r:id="rId56"/>
    <p:sldId id="296" r:id="rId57"/>
    <p:sldId id="318" r:id="rId58"/>
    <p:sldId id="298"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33" autoAdjust="0"/>
  </p:normalViewPr>
  <p:slideViewPr>
    <p:cSldViewPr>
      <p:cViewPr>
        <p:scale>
          <a:sx n="50" d="100"/>
          <a:sy n="50" d="100"/>
        </p:scale>
        <p:origin x="-1872" y="-4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22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EF7242-2C9C-4B6D-8A04-ECD609D10064}" type="datetimeFigureOut">
              <a:rPr lang="en-US" smtClean="0"/>
              <a:t>6/18/2011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CF06E1-0689-46EB-BC05-1F090A01DCEC}" type="slidenum">
              <a:rPr lang="en-US" smtClean="0"/>
              <a:t>‹#›</a:t>
            </a:fld>
            <a:endParaRPr lang="en-US"/>
          </a:p>
        </p:txBody>
      </p:sp>
    </p:spTree>
    <p:extLst>
      <p:ext uri="{BB962C8B-B14F-4D97-AF65-F5344CB8AC3E}">
        <p14:creationId xmlns:p14="http://schemas.microsoft.com/office/powerpoint/2010/main" val="4106465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7605CA41-9FBC-49DE-AA47-E4B67A5227CB}" type="datetimeFigureOut">
              <a:rPr lang="en-US" smtClean="0"/>
              <a:t>6/18/2011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E4D27BF-22EA-41C5-A341-3683C751535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4D27BF-22EA-41C5-A341-3683C75153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4D27BF-22EA-41C5-A341-3683C7515358}"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4D27BF-22EA-41C5-A341-3683C751535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E4D27BF-22EA-41C5-A341-3683C751535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4D27BF-22EA-41C5-A341-3683C751535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E4D27BF-22EA-41C5-A341-3683C751535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E4D27BF-22EA-41C5-A341-3683C751535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605CA41-9FBC-49DE-AA47-E4B67A5227CB}" type="datetimeFigureOut">
              <a:rPr lang="en-US" smtClean="0"/>
              <a:t>6/18/2011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E4D27BF-22EA-41C5-A341-3683C75153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7605CA41-9FBC-49DE-AA47-E4B67A5227CB}" type="datetimeFigureOut">
              <a:rPr lang="en-US" smtClean="0"/>
              <a:t>6/18/2011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E4D27BF-22EA-41C5-A341-3683C751535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605CA41-9FBC-49DE-AA47-E4B67A5227CB}" type="datetimeFigureOut">
              <a:rPr lang="en-US" smtClean="0"/>
              <a:t>6/18/2011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E4D27BF-22EA-41C5-A341-3683C751535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05CA41-9FBC-49DE-AA47-E4B67A5227CB}" type="datetimeFigureOut">
              <a:rPr lang="en-US" smtClean="0"/>
              <a:t>6/18/2011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E4D27BF-22EA-41C5-A341-3683C751535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b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3.pn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3.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57399"/>
            <a:ext cx="7772400" cy="1524963"/>
          </a:xfrm>
        </p:spPr>
        <p:txBody>
          <a:bodyPr>
            <a:noAutofit/>
          </a:bodyPr>
          <a:lstStyle/>
          <a:p>
            <a:pPr algn="ctr"/>
            <a:r>
              <a:rPr lang="en-US" sz="8800" b="0" dirty="0" smtClean="0">
                <a:solidFill>
                  <a:srgbClr val="0070C0"/>
                </a:solidFill>
                <a:effectLst>
                  <a:outerShdw blurRad="38100" dist="38100" dir="2700000" algn="tl">
                    <a:srgbClr val="000000">
                      <a:alpha val="43137"/>
                    </a:srgbClr>
                  </a:outerShdw>
                </a:effectLst>
                <a:latin typeface="Arial Black" pitchFamily="34" charset="0"/>
              </a:rPr>
              <a:t>Tractor Gyroplanes</a:t>
            </a:r>
            <a:br>
              <a:rPr lang="en-US" sz="8800" b="0" dirty="0" smtClean="0">
                <a:solidFill>
                  <a:srgbClr val="0070C0"/>
                </a:solidFill>
                <a:effectLst>
                  <a:outerShdw blurRad="38100" dist="38100" dir="2700000" algn="tl">
                    <a:srgbClr val="000000">
                      <a:alpha val="43137"/>
                    </a:srgbClr>
                  </a:outerShdw>
                </a:effectLst>
                <a:latin typeface="Arial Black" pitchFamily="34" charset="0"/>
              </a:rPr>
            </a:br>
            <a:r>
              <a:rPr lang="en-US" sz="4000" b="0" dirty="0" smtClean="0">
                <a:solidFill>
                  <a:srgbClr val="0070C0"/>
                </a:solidFill>
                <a:effectLst>
                  <a:outerShdw blurRad="38100" dist="38100" dir="2700000" algn="tl">
                    <a:srgbClr val="000000">
                      <a:alpha val="43137"/>
                    </a:srgbClr>
                  </a:outerShdw>
                </a:effectLst>
                <a:latin typeface="Arial Black" pitchFamily="34" charset="0"/>
              </a:rPr>
              <a:t>(</a:t>
            </a:r>
            <a:r>
              <a:rPr lang="en-US" sz="4000" b="0" dirty="0" err="1" smtClean="0">
                <a:solidFill>
                  <a:srgbClr val="0070C0"/>
                </a:solidFill>
                <a:effectLst>
                  <a:outerShdw blurRad="38100" dist="38100" dir="2700000" algn="tl">
                    <a:srgbClr val="000000">
                      <a:alpha val="43137"/>
                    </a:srgbClr>
                  </a:outerShdw>
                </a:effectLst>
                <a:latin typeface="Arial Black" pitchFamily="34" charset="0"/>
              </a:rPr>
              <a:t>Autogyros</a:t>
            </a:r>
            <a:r>
              <a:rPr lang="en-US" sz="4000" b="0" dirty="0" smtClean="0">
                <a:solidFill>
                  <a:srgbClr val="0070C0"/>
                </a:solidFill>
                <a:effectLst>
                  <a:outerShdw blurRad="38100" dist="38100" dir="2700000" algn="tl">
                    <a:srgbClr val="000000">
                      <a:alpha val="43137"/>
                    </a:srgbClr>
                  </a:outerShdw>
                </a:effectLst>
                <a:latin typeface="Arial Black" pitchFamily="34" charset="0"/>
              </a:rPr>
              <a:t>)</a:t>
            </a:r>
            <a:endParaRPr lang="en-US" sz="4000" b="0" dirty="0">
              <a:solidFill>
                <a:srgbClr val="0070C0"/>
              </a:solidFill>
              <a:effectLst>
                <a:outerShdw blurRad="38100" dist="38100" dir="2700000" algn="tl">
                  <a:srgbClr val="000000">
                    <a:alpha val="43137"/>
                  </a:srgbClr>
                </a:outerShdw>
              </a:effectLst>
              <a:latin typeface="Arial Black" pitchFamily="34" charset="0"/>
            </a:endParaRPr>
          </a:p>
        </p:txBody>
      </p:sp>
      <p:sp>
        <p:nvSpPr>
          <p:cNvPr id="3" name="Subtitle 2"/>
          <p:cNvSpPr>
            <a:spLocks noGrp="1"/>
          </p:cNvSpPr>
          <p:nvPr>
            <p:ph type="subTitle" idx="1"/>
          </p:nvPr>
        </p:nvSpPr>
        <p:spPr/>
        <p:txBody>
          <a:bodyPr>
            <a:normAutofit/>
          </a:bodyPr>
          <a:lstStyle/>
          <a:p>
            <a:endParaRPr lang="en-US" sz="2000" dirty="0" smtClean="0"/>
          </a:p>
          <a:p>
            <a:endParaRPr lang="en-US" sz="2000" dirty="0"/>
          </a:p>
          <a:p>
            <a:r>
              <a:rPr lang="en-US" sz="2000" b="1" dirty="0" smtClean="0">
                <a:solidFill>
                  <a:srgbClr val="0070C0"/>
                </a:solidFill>
              </a:rPr>
              <a:t>A Presentation of virtualultralightmuseum.com</a:t>
            </a:r>
            <a:endParaRPr lang="en-US" sz="2000" b="1" dirty="0">
              <a:solidFill>
                <a:srgbClr val="0070C0"/>
              </a:solidFill>
            </a:endParaRPr>
          </a:p>
        </p:txBody>
      </p:sp>
      <p:sp>
        <p:nvSpPr>
          <p:cNvPr id="4" name="Rectangle 3"/>
          <p:cNvSpPr/>
          <p:nvPr/>
        </p:nvSpPr>
        <p:spPr>
          <a:xfrm>
            <a:off x="4479634" y="2967335"/>
            <a:ext cx="184730" cy="1938992"/>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endParaRPr lang="en-US"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3386852"/>
      </p:ext>
    </p:extLst>
  </p:cSld>
  <p:clrMapOvr>
    <a:masterClrMapping/>
  </p:clrMapOvr>
  <p:transition spd="slow" advTm="7697">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4088795" cy="1769777"/>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Ciervo</a:t>
            </a:r>
            <a:r>
              <a:rPr lang="en-US" dirty="0" smtClean="0">
                <a:latin typeface="Arial Black" pitchFamily="34" charset="0"/>
              </a:rPr>
              <a:t> C-4 (1923)</a:t>
            </a:r>
            <a:endParaRPr lang="en-US" dirty="0">
              <a:latin typeface="Arial Black" pitchFamily="34" charset="0"/>
            </a:endParaRPr>
          </a:p>
        </p:txBody>
      </p:sp>
      <p:sp>
        <p:nvSpPr>
          <p:cNvPr id="3" name="TextBox 2"/>
          <p:cNvSpPr txBox="1"/>
          <p:nvPr/>
        </p:nvSpPr>
        <p:spPr>
          <a:xfrm rot="10800000" flipV="1">
            <a:off x="5486401" y="871478"/>
            <a:ext cx="2743200" cy="2862322"/>
          </a:xfrm>
          <a:prstGeom prst="rect">
            <a:avLst/>
          </a:prstGeom>
          <a:noFill/>
        </p:spPr>
        <p:txBody>
          <a:bodyPr wrap="square" rtlCol="0">
            <a:spAutoFit/>
          </a:bodyPr>
          <a:lstStyle/>
          <a:p>
            <a:endParaRPr lang="en-US" sz="2000" dirty="0" smtClean="0">
              <a:latin typeface="Arial Rounded MT Bold" pitchFamily="34" charset="0"/>
            </a:endParaRPr>
          </a:p>
          <a:p>
            <a:endParaRPr lang="en-US" sz="2000" dirty="0">
              <a:latin typeface="Arial Rounded MT Bold" pitchFamily="34" charset="0"/>
            </a:endParaRPr>
          </a:p>
          <a:p>
            <a:r>
              <a:rPr lang="en-US" sz="2000" dirty="0" smtClean="0">
                <a:latin typeface="Arial Rounded MT Bold" pitchFamily="34" charset="0"/>
              </a:rPr>
              <a:t>Very early </a:t>
            </a:r>
            <a:r>
              <a:rPr lang="en-US" sz="2000" dirty="0" err="1" smtClean="0">
                <a:latin typeface="Arial Rounded MT Bold" pitchFamily="34" charset="0"/>
              </a:rPr>
              <a:t>Cierva</a:t>
            </a:r>
            <a:r>
              <a:rPr lang="en-US" sz="2000" dirty="0" smtClean="0">
                <a:latin typeface="Arial Rounded MT Bold" pitchFamily="34" charset="0"/>
              </a:rPr>
              <a:t> </a:t>
            </a:r>
            <a:r>
              <a:rPr lang="en-US" sz="2000" dirty="0" smtClean="0">
                <a:latin typeface="Arial Rounded MT Bold" pitchFamily="34" charset="0"/>
              </a:rPr>
              <a:t>model designed by Juan de </a:t>
            </a:r>
            <a:r>
              <a:rPr lang="en-US" sz="2000" dirty="0" err="1" smtClean="0">
                <a:latin typeface="Arial Rounded MT Bold" pitchFamily="34" charset="0"/>
              </a:rPr>
              <a:t>Cierva</a:t>
            </a:r>
            <a:r>
              <a:rPr lang="en-US" sz="2000" dirty="0" smtClean="0">
                <a:latin typeface="Arial Rounded MT Bold" pitchFamily="34" charset="0"/>
              </a:rPr>
              <a:t>. </a:t>
            </a:r>
            <a:r>
              <a:rPr lang="en-US" sz="2000" dirty="0" smtClean="0">
                <a:latin typeface="Arial Rounded MT Bold" pitchFamily="34" charset="0"/>
              </a:rPr>
              <a:t>Four bladed rotor. Built from </a:t>
            </a:r>
            <a:r>
              <a:rPr lang="en-US" sz="2000" dirty="0" err="1" smtClean="0">
                <a:latin typeface="Arial Rounded MT Bold" pitchFamily="34" charset="0"/>
              </a:rPr>
              <a:t>Sommer</a:t>
            </a:r>
            <a:r>
              <a:rPr lang="en-US" sz="2000" dirty="0" smtClean="0">
                <a:latin typeface="Arial Rounded MT Bold" pitchFamily="34" charset="0"/>
              </a:rPr>
              <a:t> monoplane. 110 hp. Single-seat.</a:t>
            </a:r>
            <a:endParaRPr lang="en-US" sz="2000" dirty="0">
              <a:latin typeface="Arial Rounded MT Bold" pitchFamily="34" charset="0"/>
            </a:endParaRPr>
          </a:p>
        </p:txBody>
      </p:sp>
    </p:spTree>
    <p:extLst>
      <p:ext uri="{BB962C8B-B14F-4D97-AF65-F5344CB8AC3E}">
        <p14:creationId xmlns:p14="http://schemas.microsoft.com/office/powerpoint/2010/main" val="116387655"/>
      </p:ext>
    </p:extLst>
  </p:cSld>
  <p:clrMapOvr>
    <a:masterClrMapping/>
  </p:clrMapOvr>
  <mc:AlternateContent xmlns:mc="http://schemas.openxmlformats.org/markup-compatibility/2006" xmlns:p14="http://schemas.microsoft.com/office/powerpoint/2010/main">
    <mc:Choice Requires="p14">
      <p:transition spd="slow" p14:dur="2000" advTm="7886"/>
    </mc:Choice>
    <mc:Fallback xmlns="">
      <p:transition spd="slow" advTm="788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97819"/>
            <a:ext cx="3352800" cy="2196214"/>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Ciervo</a:t>
            </a:r>
            <a:r>
              <a:rPr lang="en-US" dirty="0" smtClean="0">
                <a:latin typeface="Arial Black" pitchFamily="34" charset="0"/>
              </a:rPr>
              <a:t> C.30 (1933)</a:t>
            </a:r>
            <a:endParaRPr lang="en-US" dirty="0">
              <a:latin typeface="Arial Black" pitchFamily="34" charset="0"/>
            </a:endParaRPr>
          </a:p>
        </p:txBody>
      </p:sp>
      <p:sp>
        <p:nvSpPr>
          <p:cNvPr id="6" name="TextBox 5"/>
          <p:cNvSpPr txBox="1"/>
          <p:nvPr/>
        </p:nvSpPr>
        <p:spPr>
          <a:xfrm>
            <a:off x="4800600" y="1447800"/>
            <a:ext cx="3657600" cy="2554545"/>
          </a:xfrm>
          <a:prstGeom prst="rect">
            <a:avLst/>
          </a:prstGeom>
          <a:noFill/>
        </p:spPr>
        <p:txBody>
          <a:bodyPr wrap="square" rtlCol="0">
            <a:spAutoFit/>
          </a:bodyPr>
          <a:lstStyle/>
          <a:p>
            <a:r>
              <a:rPr lang="en-US" sz="2000" dirty="0" smtClean="0">
                <a:latin typeface="Arial Rounded MT Bold" pitchFamily="34" charset="0"/>
              </a:rPr>
              <a:t>Designed by Juan de la </a:t>
            </a:r>
            <a:r>
              <a:rPr lang="en-US" sz="2000" dirty="0" err="1" smtClean="0">
                <a:latin typeface="Arial Rounded MT Bold" pitchFamily="34" charset="0"/>
              </a:rPr>
              <a:t>Cierva</a:t>
            </a:r>
            <a:r>
              <a:rPr lang="en-US" sz="2000" dirty="0" smtClean="0">
                <a:latin typeface="Arial Rounded MT Bold" pitchFamily="34" charset="0"/>
              </a:rPr>
              <a:t> as a three blade rotor model  with a radial engine. </a:t>
            </a:r>
            <a:r>
              <a:rPr lang="en-US" sz="2000" dirty="0">
                <a:latin typeface="Arial Rounded MT Bold" pitchFamily="34" charset="0"/>
              </a:rPr>
              <a:t>Spanish-built </a:t>
            </a:r>
            <a:r>
              <a:rPr lang="en-US" sz="2000" dirty="0" err="1">
                <a:latin typeface="Arial Rounded MT Bold" pitchFamily="34" charset="0"/>
              </a:rPr>
              <a:t>Cierva</a:t>
            </a:r>
            <a:r>
              <a:rPr lang="en-US" sz="2000" dirty="0">
                <a:latin typeface="Arial Rounded MT Bold" pitchFamily="34" charset="0"/>
              </a:rPr>
              <a:t> C-30 3/4- scale replica flew successfully with some engine troubles.</a:t>
            </a:r>
          </a:p>
          <a:p>
            <a:endParaRPr lang="en-US" sz="2000" dirty="0">
              <a:latin typeface="Arial Rounded MT Bold" pitchFamily="34" charset="0"/>
            </a:endParaRPr>
          </a:p>
        </p:txBody>
      </p:sp>
    </p:spTree>
    <p:extLst>
      <p:ext uri="{BB962C8B-B14F-4D97-AF65-F5344CB8AC3E}">
        <p14:creationId xmlns:p14="http://schemas.microsoft.com/office/powerpoint/2010/main" val="2486777637"/>
      </p:ext>
    </p:extLst>
  </p:cSld>
  <p:clrMapOvr>
    <a:masterClrMapping/>
  </p:clrMapOvr>
  <mc:AlternateContent xmlns:mc="http://schemas.openxmlformats.org/markup-compatibility/2006" xmlns:p14="http://schemas.microsoft.com/office/powerpoint/2010/main">
    <mc:Choice Requires="p14">
      <p:transition spd="slow" p14:dur="2000" advTm="7002"/>
    </mc:Choice>
    <mc:Fallback xmlns="">
      <p:transition spd="slow" advTm="7002"/>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1"/>
            <a:ext cx="3663745" cy="2514600"/>
          </a:xfrm>
        </p:spPr>
      </p:pic>
      <p:sp>
        <p:nvSpPr>
          <p:cNvPr id="2" name="Title 1"/>
          <p:cNvSpPr>
            <a:spLocks noGrp="1"/>
          </p:cNvSpPr>
          <p:nvPr>
            <p:ph type="title"/>
          </p:nvPr>
        </p:nvSpPr>
        <p:spPr/>
        <p:txBody>
          <a:bodyPr>
            <a:normAutofit/>
          </a:bodyPr>
          <a:lstStyle/>
          <a:p>
            <a:r>
              <a:rPr lang="en-US" dirty="0" smtClean="0">
                <a:latin typeface="Arial Black" pitchFamily="34" charset="0"/>
              </a:rPr>
              <a:t>  CL-20 (1934)</a:t>
            </a:r>
            <a:endParaRPr lang="en-US" dirty="0">
              <a:latin typeface="Arial Black" pitchFamily="34" charset="0"/>
            </a:endParaRPr>
          </a:p>
        </p:txBody>
      </p:sp>
      <p:sp>
        <p:nvSpPr>
          <p:cNvPr id="3" name="TextBox 2"/>
          <p:cNvSpPr txBox="1"/>
          <p:nvPr/>
        </p:nvSpPr>
        <p:spPr>
          <a:xfrm>
            <a:off x="5410200" y="1495961"/>
            <a:ext cx="3124200" cy="1323439"/>
          </a:xfrm>
          <a:prstGeom prst="rect">
            <a:avLst/>
          </a:prstGeom>
          <a:noFill/>
        </p:spPr>
        <p:txBody>
          <a:bodyPr wrap="square" rtlCol="0">
            <a:spAutoFit/>
          </a:bodyPr>
          <a:lstStyle/>
          <a:p>
            <a:r>
              <a:rPr lang="en-US" sz="2000" dirty="0" smtClean="0">
                <a:latin typeface="Arial Rounded MT Bold" pitchFamily="34" charset="0"/>
              </a:rPr>
              <a:t>Westland-</a:t>
            </a:r>
            <a:r>
              <a:rPr lang="en-US" sz="2000" dirty="0" err="1" smtClean="0">
                <a:latin typeface="Arial Rounded MT Bold" pitchFamily="34" charset="0"/>
              </a:rPr>
              <a:t>Lepere</a:t>
            </a:r>
            <a:r>
              <a:rPr lang="en-US" sz="2000" dirty="0" smtClean="0">
                <a:latin typeface="Arial Rounded MT Bold" pitchFamily="34" charset="0"/>
              </a:rPr>
              <a:t> from Britain. </a:t>
            </a:r>
            <a:r>
              <a:rPr lang="en-US" sz="2000" dirty="0" smtClean="0">
                <a:latin typeface="Arial Rounded MT Bold" pitchFamily="34" charset="0"/>
              </a:rPr>
              <a:t>90 </a:t>
            </a:r>
            <a:r>
              <a:rPr lang="en-US" sz="2000" dirty="0" err="1" smtClean="0">
                <a:latin typeface="Arial Rounded MT Bold" pitchFamily="34" charset="0"/>
              </a:rPr>
              <a:t>hp</a:t>
            </a:r>
            <a:r>
              <a:rPr lang="en-US" sz="2000" dirty="0" smtClean="0">
                <a:latin typeface="Arial Rounded MT Bold" pitchFamily="34" charset="0"/>
              </a:rPr>
              <a:t> engine. Empty weight 840 lbs. 2-seater.</a:t>
            </a:r>
            <a:endParaRPr lang="en-US" sz="2000" dirty="0">
              <a:latin typeface="Arial Rounded MT Bold" pitchFamily="34" charset="0"/>
            </a:endParaRPr>
          </a:p>
        </p:txBody>
      </p:sp>
    </p:spTree>
    <p:extLst>
      <p:ext uri="{BB962C8B-B14F-4D97-AF65-F5344CB8AC3E}">
        <p14:creationId xmlns:p14="http://schemas.microsoft.com/office/powerpoint/2010/main" val="1045026350"/>
      </p:ext>
    </p:extLst>
  </p:cSld>
  <p:clrMapOvr>
    <a:masterClrMapping/>
  </p:clrMapOvr>
  <mc:AlternateContent xmlns:mc="http://schemas.openxmlformats.org/markup-compatibility/2006" xmlns:p14="http://schemas.microsoft.com/office/powerpoint/2010/main">
    <mc:Choice Requires="p14">
      <p:transition spd="slow" p14:dur="2000" advTm="7200"/>
    </mc:Choice>
    <mc:Fallback xmlns="">
      <p:transition spd="slow" advTm="72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V="1">
            <a:off x="457200" y="1435610"/>
            <a:ext cx="45719" cy="45719"/>
          </a:xfrm>
        </p:spPr>
        <p:txBody>
          <a:bodyPr>
            <a:normAutofit fontScale="25000" lnSpcReduction="20000"/>
          </a:bodyPr>
          <a:lstStyle/>
          <a:p>
            <a:endParaRPr lang="en-US" dirty="0"/>
          </a:p>
        </p:txBody>
      </p:sp>
      <p:sp>
        <p:nvSpPr>
          <p:cNvPr id="3" name="Title 2"/>
          <p:cNvSpPr>
            <a:spLocks noGrp="1"/>
          </p:cNvSpPr>
          <p:nvPr>
            <p:ph type="title"/>
          </p:nvPr>
        </p:nvSpPr>
        <p:spPr/>
        <p:txBody>
          <a:bodyPr>
            <a:normAutofit/>
          </a:bodyPr>
          <a:lstStyle/>
          <a:p>
            <a:r>
              <a:rPr lang="en-US" dirty="0" smtClean="0">
                <a:latin typeface="Arial Black" pitchFamily="34" charset="0"/>
              </a:rPr>
              <a:t>  </a:t>
            </a:r>
            <a:r>
              <a:rPr lang="en-US" dirty="0" err="1" smtClean="0">
                <a:latin typeface="Arial Black" pitchFamily="34" charset="0"/>
              </a:rPr>
              <a:t>Clignogyro</a:t>
            </a:r>
            <a:r>
              <a:rPr lang="en-US" dirty="0" smtClean="0">
                <a:latin typeface="Arial Black" pitchFamily="34" charset="0"/>
              </a:rPr>
              <a:t> (1931)</a:t>
            </a:r>
            <a:endParaRPr lang="en-US" dirty="0">
              <a:latin typeface="Arial Black" pitchFamily="34" charset="0"/>
            </a:endParaRPr>
          </a:p>
        </p:txBody>
      </p:sp>
      <p:pic>
        <p:nvPicPr>
          <p:cNvPr id="7170" name="Picture 2" descr="G:\odierbessi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4" y="1600200"/>
            <a:ext cx="4046986"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1524000"/>
            <a:ext cx="2743200" cy="1938992"/>
          </a:xfrm>
          <a:prstGeom prst="rect">
            <a:avLst/>
          </a:prstGeom>
          <a:noFill/>
        </p:spPr>
        <p:txBody>
          <a:bodyPr wrap="square" rtlCol="0">
            <a:spAutoFit/>
          </a:bodyPr>
          <a:lstStyle/>
          <a:p>
            <a:r>
              <a:rPr lang="en-US" sz="2000" dirty="0" err="1" smtClean="0">
                <a:latin typeface="Arial Rounded MT Bold" pitchFamily="34" charset="0"/>
              </a:rPr>
              <a:t>Odier-Bessieres</a:t>
            </a:r>
            <a:r>
              <a:rPr lang="en-US" sz="2000" dirty="0" smtClean="0">
                <a:latin typeface="Arial Rounded MT Bold" pitchFamily="34" charset="0"/>
              </a:rPr>
              <a:t> has fixed wing and </a:t>
            </a:r>
            <a:r>
              <a:rPr lang="en-US" sz="2000" dirty="0" err="1" smtClean="0">
                <a:latin typeface="Arial Rounded MT Bold" pitchFamily="34" charset="0"/>
              </a:rPr>
              <a:t>autogyro</a:t>
            </a:r>
            <a:r>
              <a:rPr lang="en-US" sz="2000" dirty="0" smtClean="0">
                <a:latin typeface="Arial Rounded MT Bold" pitchFamily="34" charset="0"/>
              </a:rPr>
              <a:t> </a:t>
            </a:r>
            <a:r>
              <a:rPr lang="en-US" sz="2000" dirty="0" smtClean="0">
                <a:latin typeface="Arial Rounded MT Bold" pitchFamily="34" charset="0"/>
              </a:rPr>
              <a:t>characteristics. Take-off in 20 yards. 2-seater.</a:t>
            </a:r>
            <a:endParaRPr lang="en-US" sz="2000" dirty="0">
              <a:latin typeface="Arial Rounded MT Bold" pitchFamily="34" charset="0"/>
            </a:endParaRPr>
          </a:p>
        </p:txBody>
      </p:sp>
    </p:spTree>
    <p:extLst>
      <p:ext uri="{BB962C8B-B14F-4D97-AF65-F5344CB8AC3E}">
        <p14:creationId xmlns:p14="http://schemas.microsoft.com/office/powerpoint/2010/main" val="928344382"/>
      </p:ext>
    </p:extLst>
  </p:cSld>
  <p:clrMapOvr>
    <a:masterClrMapping/>
  </p:clrMapOvr>
  <mc:AlternateContent xmlns:mc="http://schemas.openxmlformats.org/markup-compatibility/2006" xmlns:p14="http://schemas.microsoft.com/office/powerpoint/2010/main">
    <mc:Choice Requires="p14">
      <p:transition spd="slow" p14:dur="2000" advTm="6543"/>
    </mc:Choice>
    <mc:Fallback xmlns="">
      <p:transition spd="slow" advTm="654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524000"/>
            <a:ext cx="3657600" cy="3103891"/>
          </a:xfrm>
        </p:spPr>
      </p:pic>
      <p:sp>
        <p:nvSpPr>
          <p:cNvPr id="2" name="Title 1"/>
          <p:cNvSpPr>
            <a:spLocks noGrp="1"/>
          </p:cNvSpPr>
          <p:nvPr>
            <p:ph type="title"/>
          </p:nvPr>
        </p:nvSpPr>
        <p:spPr/>
        <p:txBody>
          <a:bodyPr/>
          <a:lstStyle/>
          <a:p>
            <a:r>
              <a:rPr lang="en-US" dirty="0" smtClean="0">
                <a:latin typeface="Arial Black" pitchFamily="34" charset="0"/>
              </a:rPr>
              <a:t>  Deere Tractor</a:t>
            </a:r>
            <a:endParaRPr lang="en-US" dirty="0">
              <a:latin typeface="Arial Black" pitchFamily="34" charset="0"/>
            </a:endParaRPr>
          </a:p>
        </p:txBody>
      </p:sp>
      <p:sp>
        <p:nvSpPr>
          <p:cNvPr id="3" name="TextBox 2"/>
          <p:cNvSpPr txBox="1"/>
          <p:nvPr/>
        </p:nvSpPr>
        <p:spPr>
          <a:xfrm>
            <a:off x="5486400" y="1447800"/>
            <a:ext cx="2391809" cy="400110"/>
          </a:xfrm>
          <a:prstGeom prst="rect">
            <a:avLst/>
          </a:prstGeom>
          <a:noFill/>
        </p:spPr>
        <p:txBody>
          <a:bodyPr wrap="none" rtlCol="0">
            <a:spAutoFit/>
          </a:bodyPr>
          <a:lstStyle/>
          <a:p>
            <a:r>
              <a:rPr lang="en-US" sz="2000" dirty="0" smtClean="0">
                <a:latin typeface="Arial Rounded MT Bold" pitchFamily="34" charset="0"/>
              </a:rPr>
              <a:t>Never completed.</a:t>
            </a:r>
            <a:endParaRPr lang="en-US" sz="2000" dirty="0">
              <a:latin typeface="Arial Rounded MT Bold" pitchFamily="34" charset="0"/>
            </a:endParaRPr>
          </a:p>
        </p:txBody>
      </p:sp>
    </p:spTree>
    <p:extLst>
      <p:ext uri="{BB962C8B-B14F-4D97-AF65-F5344CB8AC3E}">
        <p14:creationId xmlns:p14="http://schemas.microsoft.com/office/powerpoint/2010/main" val="1629028646"/>
      </p:ext>
    </p:extLst>
  </p:cSld>
  <p:clrMapOvr>
    <a:masterClrMapping/>
  </p:clrMapOvr>
  <mc:AlternateContent xmlns:mc="http://schemas.openxmlformats.org/markup-compatibility/2006" xmlns:p14="http://schemas.microsoft.com/office/powerpoint/2010/main">
    <mc:Choice Requires="p14">
      <p:transition spd="slow" p14:dur="2000" advTm="7139"/>
    </mc:Choice>
    <mc:Fallback xmlns="">
      <p:transition spd="slow" advTm="713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600200"/>
            <a:ext cx="4046863" cy="2209800"/>
          </a:xfrm>
        </p:spPr>
      </p:pic>
      <p:sp>
        <p:nvSpPr>
          <p:cNvPr id="3" name="Title 2"/>
          <p:cNvSpPr>
            <a:spLocks noGrp="1"/>
          </p:cNvSpPr>
          <p:nvPr>
            <p:ph type="title"/>
          </p:nvPr>
        </p:nvSpPr>
        <p:spPr/>
        <p:txBody>
          <a:bodyPr/>
          <a:lstStyle/>
          <a:p>
            <a:r>
              <a:rPr lang="en-US" dirty="0" smtClean="0">
                <a:latin typeface="Arial Black" pitchFamily="34" charset="0"/>
              </a:rPr>
              <a:t>  Doyle Tractor</a:t>
            </a:r>
            <a:endParaRPr lang="en-US" dirty="0">
              <a:latin typeface="Arial Black" pitchFamily="34" charset="0"/>
            </a:endParaRPr>
          </a:p>
        </p:txBody>
      </p:sp>
      <p:sp>
        <p:nvSpPr>
          <p:cNvPr id="2" name="TextBox 1"/>
          <p:cNvSpPr txBox="1"/>
          <p:nvPr/>
        </p:nvSpPr>
        <p:spPr>
          <a:xfrm>
            <a:off x="5410200" y="1447800"/>
            <a:ext cx="2356030" cy="400110"/>
          </a:xfrm>
          <a:prstGeom prst="rect">
            <a:avLst/>
          </a:prstGeom>
          <a:noFill/>
        </p:spPr>
        <p:txBody>
          <a:bodyPr wrap="none" rtlCol="0">
            <a:spAutoFit/>
          </a:bodyPr>
          <a:lstStyle/>
          <a:p>
            <a:r>
              <a:rPr lang="en-US" sz="2000" dirty="0" smtClean="0">
                <a:latin typeface="Arial Rounded MT Bold" pitchFamily="34" charset="0"/>
              </a:rPr>
              <a:t>No info available. </a:t>
            </a:r>
            <a:endParaRPr lang="en-US" sz="2000" dirty="0">
              <a:latin typeface="Arial Rounded MT Bold" pitchFamily="34" charset="0"/>
            </a:endParaRPr>
          </a:p>
        </p:txBody>
      </p:sp>
    </p:spTree>
    <p:extLst>
      <p:ext uri="{BB962C8B-B14F-4D97-AF65-F5344CB8AC3E}">
        <p14:creationId xmlns:p14="http://schemas.microsoft.com/office/powerpoint/2010/main" val="2252553850"/>
      </p:ext>
    </p:extLst>
  </p:cSld>
  <p:clrMapOvr>
    <a:masterClrMapping/>
  </p:clrMapOvr>
  <mc:AlternateContent xmlns:mc="http://schemas.openxmlformats.org/markup-compatibility/2006" xmlns:p14="http://schemas.microsoft.com/office/powerpoint/2010/main">
    <mc:Choice Requires="p14">
      <p:transition spd="slow" p14:dur="2000" advTm="7084"/>
    </mc:Choice>
    <mc:Fallback xmlns="">
      <p:transition spd="slow" advTm="7084"/>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1"/>
            <a:ext cx="4466523" cy="2819400"/>
          </a:xfrm>
        </p:spPr>
      </p:pic>
      <p:sp>
        <p:nvSpPr>
          <p:cNvPr id="2" name="Title 1"/>
          <p:cNvSpPr>
            <a:spLocks noGrp="1"/>
          </p:cNvSpPr>
          <p:nvPr>
            <p:ph type="title"/>
          </p:nvPr>
        </p:nvSpPr>
        <p:spPr/>
        <p:txBody>
          <a:bodyPr/>
          <a:lstStyle/>
          <a:p>
            <a:r>
              <a:rPr lang="en-US" dirty="0" smtClean="0">
                <a:latin typeface="Arial Black" pitchFamily="34" charset="0"/>
              </a:rPr>
              <a:t>  Eger (Russian)</a:t>
            </a:r>
            <a:endParaRPr lang="en-US" dirty="0">
              <a:latin typeface="Arial Black" pitchFamily="34" charset="0"/>
            </a:endParaRPr>
          </a:p>
        </p:txBody>
      </p:sp>
      <p:sp>
        <p:nvSpPr>
          <p:cNvPr id="3" name="TextBox 2"/>
          <p:cNvSpPr txBox="1"/>
          <p:nvPr/>
        </p:nvSpPr>
        <p:spPr>
          <a:xfrm>
            <a:off x="5943600" y="1600200"/>
            <a:ext cx="2286000" cy="1015663"/>
          </a:xfrm>
          <a:prstGeom prst="rect">
            <a:avLst/>
          </a:prstGeom>
          <a:noFill/>
        </p:spPr>
        <p:txBody>
          <a:bodyPr wrap="square" rtlCol="0">
            <a:spAutoFit/>
          </a:bodyPr>
          <a:lstStyle/>
          <a:p>
            <a:r>
              <a:rPr lang="en-US" sz="2000" dirty="0" smtClean="0">
                <a:latin typeface="Arial Rounded MT Bold" pitchFamily="34" charset="0"/>
              </a:rPr>
              <a:t>Another design by </a:t>
            </a:r>
            <a:r>
              <a:rPr lang="en-US" sz="2000" dirty="0" err="1" smtClean="0">
                <a:latin typeface="Arial Rounded MT Bold" pitchFamily="34" charset="0"/>
              </a:rPr>
              <a:t>Valentin</a:t>
            </a:r>
            <a:r>
              <a:rPr lang="en-US" sz="2000" dirty="0" smtClean="0">
                <a:latin typeface="Arial Rounded MT Bold" pitchFamily="34" charset="0"/>
              </a:rPr>
              <a:t> Ustinov.</a:t>
            </a:r>
            <a:endParaRPr lang="en-US" sz="2000" dirty="0">
              <a:latin typeface="Arial Rounded MT Bold" pitchFamily="34" charset="0"/>
            </a:endParaRPr>
          </a:p>
        </p:txBody>
      </p:sp>
    </p:spTree>
    <p:extLst>
      <p:ext uri="{BB962C8B-B14F-4D97-AF65-F5344CB8AC3E}">
        <p14:creationId xmlns:p14="http://schemas.microsoft.com/office/powerpoint/2010/main" val="2651174311"/>
      </p:ext>
    </p:extLst>
  </p:cSld>
  <p:clrMapOvr>
    <a:masterClrMapping/>
  </p:clrMapOvr>
  <mc:AlternateContent xmlns:mc="http://schemas.openxmlformats.org/markup-compatibility/2006" xmlns:p14="http://schemas.microsoft.com/office/powerpoint/2010/main">
    <mc:Choice Requires="p14">
      <p:transition spd="slow" p14:dur="2000" advTm="7983"/>
    </mc:Choice>
    <mc:Fallback xmlns="">
      <p:transition spd="slow" advTm="798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76400"/>
            <a:ext cx="3587042" cy="2067718"/>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Eich</a:t>
            </a:r>
            <a:r>
              <a:rPr lang="en-US" dirty="0" smtClean="0">
                <a:latin typeface="Arial Black" pitchFamily="34" charset="0"/>
              </a:rPr>
              <a:t> JE-2 (1977)</a:t>
            </a:r>
            <a:endParaRPr lang="en-US" dirty="0">
              <a:latin typeface="Arial Black" pitchFamily="34" charset="0"/>
            </a:endParaRPr>
          </a:p>
        </p:txBody>
      </p:sp>
      <p:sp>
        <p:nvSpPr>
          <p:cNvPr id="6" name="TextBox 5"/>
          <p:cNvSpPr txBox="1"/>
          <p:nvPr/>
        </p:nvSpPr>
        <p:spPr>
          <a:xfrm>
            <a:off x="5410200" y="1676400"/>
            <a:ext cx="2895600" cy="1631216"/>
          </a:xfrm>
          <a:prstGeom prst="rect">
            <a:avLst/>
          </a:prstGeom>
          <a:noFill/>
        </p:spPr>
        <p:txBody>
          <a:bodyPr wrap="square" rtlCol="0">
            <a:spAutoFit/>
          </a:bodyPr>
          <a:lstStyle/>
          <a:p>
            <a:r>
              <a:rPr lang="en-US" sz="2000" dirty="0" smtClean="0">
                <a:latin typeface="Arial Rounded MT Bold" pitchFamily="34" charset="0"/>
              </a:rPr>
              <a:t>Two place. 65hp </a:t>
            </a:r>
            <a:r>
              <a:rPr lang="en-US" sz="2000" dirty="0">
                <a:latin typeface="Arial Rounded MT Bold" pitchFamily="34" charset="0"/>
              </a:rPr>
              <a:t>Continental </a:t>
            </a:r>
            <a:r>
              <a:rPr lang="en-US" sz="2000" dirty="0" smtClean="0">
                <a:latin typeface="Arial Rounded MT Bold" pitchFamily="34" charset="0"/>
              </a:rPr>
              <a:t>A-65.  Plans </a:t>
            </a:r>
            <a:r>
              <a:rPr lang="en-US" sz="2000" dirty="0">
                <a:latin typeface="Arial Rounded MT Bold" pitchFamily="34" charset="0"/>
              </a:rPr>
              <a:t>marketed to home-builders</a:t>
            </a:r>
            <a:r>
              <a:rPr lang="en-US" sz="2000" dirty="0" smtClean="0">
                <a:latin typeface="Arial Rounded MT Bold" pitchFamily="34" charset="0"/>
              </a:rPr>
              <a:t>. Flown successfully.</a:t>
            </a:r>
            <a:endParaRPr lang="en-US" sz="2000" dirty="0">
              <a:latin typeface="Arial Rounded MT Bold" pitchFamily="34" charset="0"/>
            </a:endParaRPr>
          </a:p>
        </p:txBody>
      </p:sp>
    </p:spTree>
    <p:extLst>
      <p:ext uri="{BB962C8B-B14F-4D97-AF65-F5344CB8AC3E}">
        <p14:creationId xmlns:p14="http://schemas.microsoft.com/office/powerpoint/2010/main" val="145719380"/>
      </p:ext>
    </p:extLst>
  </p:cSld>
  <p:clrMapOvr>
    <a:masterClrMapping/>
  </p:clrMapOvr>
  <mc:AlternateContent xmlns:mc="http://schemas.openxmlformats.org/markup-compatibility/2006" xmlns:p14="http://schemas.microsoft.com/office/powerpoint/2010/main">
    <mc:Choice Requires="p14">
      <p:transition spd="slow" p14:dur="2000" advTm="7488"/>
    </mc:Choice>
    <mc:Fallback xmlns="">
      <p:transition spd="slow" advTm="7488"/>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707151" cy="2209800"/>
          </a:xfrm>
        </p:spPr>
      </p:pic>
      <p:sp>
        <p:nvSpPr>
          <p:cNvPr id="2" name="Title 1"/>
          <p:cNvSpPr>
            <a:spLocks noGrp="1"/>
          </p:cNvSpPr>
          <p:nvPr>
            <p:ph type="title"/>
          </p:nvPr>
        </p:nvSpPr>
        <p:spPr/>
        <p:txBody>
          <a:bodyPr/>
          <a:lstStyle/>
          <a:p>
            <a:r>
              <a:rPr lang="en-US" dirty="0" smtClean="0">
                <a:latin typeface="Arial Black" pitchFamily="34" charset="0"/>
              </a:rPr>
              <a:t>  Farmer</a:t>
            </a:r>
            <a:endParaRPr lang="en-US" dirty="0">
              <a:latin typeface="Arial Black" pitchFamily="34" charset="0"/>
            </a:endParaRPr>
          </a:p>
        </p:txBody>
      </p:sp>
      <p:sp>
        <p:nvSpPr>
          <p:cNvPr id="3" name="TextBox 2"/>
          <p:cNvSpPr txBox="1"/>
          <p:nvPr/>
        </p:nvSpPr>
        <p:spPr>
          <a:xfrm>
            <a:off x="5410200" y="1447800"/>
            <a:ext cx="1295400" cy="1323439"/>
          </a:xfrm>
          <a:prstGeom prst="rect">
            <a:avLst/>
          </a:prstGeom>
          <a:noFill/>
        </p:spPr>
        <p:txBody>
          <a:bodyPr wrap="square" rtlCol="0">
            <a:spAutoFit/>
          </a:bodyPr>
          <a:lstStyle/>
          <a:p>
            <a:r>
              <a:rPr lang="en-US" sz="2000" dirty="0" smtClean="0">
                <a:latin typeface="Arial Rounded MT Bold" pitchFamily="34" charset="0"/>
              </a:rPr>
              <a:t>Russian. No info available. </a:t>
            </a:r>
            <a:endParaRPr lang="en-US" sz="2000" dirty="0">
              <a:latin typeface="Arial Rounded MT Bold" pitchFamily="34" charset="0"/>
            </a:endParaRPr>
          </a:p>
        </p:txBody>
      </p:sp>
    </p:spTree>
    <p:extLst>
      <p:ext uri="{BB962C8B-B14F-4D97-AF65-F5344CB8AC3E}">
        <p14:creationId xmlns:p14="http://schemas.microsoft.com/office/powerpoint/2010/main" val="1001338130"/>
      </p:ext>
    </p:extLst>
  </p:cSld>
  <p:clrMapOvr>
    <a:masterClrMapping/>
  </p:clrMapOvr>
  <mc:AlternateContent xmlns:mc="http://schemas.openxmlformats.org/markup-compatibility/2006" xmlns:p14="http://schemas.microsoft.com/office/powerpoint/2010/main">
    <mc:Choice Requires="p14">
      <p:transition spd="slow" p14:dur="2000" advTm="7847"/>
    </mc:Choice>
    <mc:Fallback xmlns="">
      <p:transition spd="slow" advTm="7847"/>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472" y="1676401"/>
            <a:ext cx="3877128" cy="1696244"/>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Flettner</a:t>
            </a:r>
            <a:r>
              <a:rPr lang="en-US" dirty="0" smtClean="0">
                <a:latin typeface="Arial Black" pitchFamily="34" charset="0"/>
              </a:rPr>
              <a:t> Fi 184 (1936)</a:t>
            </a:r>
            <a:endParaRPr lang="en-US" dirty="0">
              <a:latin typeface="Arial Black" pitchFamily="34" charset="0"/>
            </a:endParaRPr>
          </a:p>
        </p:txBody>
      </p:sp>
      <p:sp>
        <p:nvSpPr>
          <p:cNvPr id="3" name="TextBox 2"/>
          <p:cNvSpPr txBox="1"/>
          <p:nvPr/>
        </p:nvSpPr>
        <p:spPr>
          <a:xfrm>
            <a:off x="5486400" y="1676400"/>
            <a:ext cx="2971800" cy="1938992"/>
          </a:xfrm>
          <a:prstGeom prst="rect">
            <a:avLst/>
          </a:prstGeom>
          <a:noFill/>
        </p:spPr>
        <p:txBody>
          <a:bodyPr wrap="square" rtlCol="0">
            <a:spAutoFit/>
          </a:bodyPr>
          <a:lstStyle/>
          <a:p>
            <a:r>
              <a:rPr lang="en-US" sz="2000" dirty="0" smtClean="0">
                <a:latin typeface="Arial Rounded MT Bold" pitchFamily="34" charset="0"/>
              </a:rPr>
              <a:t>Designed by Anton </a:t>
            </a:r>
            <a:r>
              <a:rPr lang="en-US" sz="2000" dirty="0" err="1" smtClean="0">
                <a:latin typeface="Arial Rounded MT Bold" pitchFamily="34" charset="0"/>
              </a:rPr>
              <a:t>Flettner</a:t>
            </a:r>
            <a:r>
              <a:rPr lang="en-US" sz="2000" dirty="0" smtClean="0">
                <a:latin typeface="Arial Rounded MT Bold" pitchFamily="34" charset="0"/>
              </a:rPr>
              <a:t> with a three bladed, </a:t>
            </a:r>
            <a:r>
              <a:rPr lang="en-US" sz="2000" dirty="0" err="1" smtClean="0">
                <a:latin typeface="Arial Rounded MT Bold" pitchFamily="34" charset="0"/>
              </a:rPr>
              <a:t>torqueless</a:t>
            </a:r>
            <a:r>
              <a:rPr lang="en-US" sz="2000" dirty="0" smtClean="0">
                <a:latin typeface="Arial Rounded MT Bold" pitchFamily="34" charset="0"/>
              </a:rPr>
              <a:t> rotor. Single- seat version. Crashed on test flight.</a:t>
            </a:r>
            <a:endParaRPr lang="en-US" sz="2000" dirty="0">
              <a:latin typeface="Arial Rounded MT Bold" pitchFamily="34" charset="0"/>
            </a:endParaRPr>
          </a:p>
        </p:txBody>
      </p:sp>
    </p:spTree>
    <p:extLst>
      <p:ext uri="{BB962C8B-B14F-4D97-AF65-F5344CB8AC3E}">
        <p14:creationId xmlns:p14="http://schemas.microsoft.com/office/powerpoint/2010/main" val="676766407"/>
      </p:ext>
    </p:extLst>
  </p:cSld>
  <p:clrMapOvr>
    <a:masterClrMapping/>
  </p:clrMapOvr>
  <mc:AlternateContent xmlns:mc="http://schemas.openxmlformats.org/markup-compatibility/2006" xmlns:p14="http://schemas.microsoft.com/office/powerpoint/2010/main">
    <mc:Choice Requires="p14">
      <p:transition spd="slow" p14:dur="2000" advTm="7110"/>
    </mc:Choice>
    <mc:Fallback xmlns="">
      <p:transition spd="slow" advTm="711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19200"/>
            <a:ext cx="7315200" cy="4524315"/>
          </a:xfrm>
          <a:prstGeom prst="rect">
            <a:avLst/>
          </a:prstGeom>
          <a:noFill/>
        </p:spPr>
        <p:txBody>
          <a:bodyPr wrap="square" rtlCol="0">
            <a:spAutoFit/>
          </a:bodyPr>
          <a:lstStyle/>
          <a:p>
            <a:r>
              <a:rPr lang="en-US" sz="3200" dirty="0" smtClean="0">
                <a:latin typeface="Arial Rounded MT Bold" pitchFamily="34" charset="0"/>
              </a:rPr>
              <a:t>This presentation provides a taste of the design progression of tractor gyroplanes (engines in the front), since it’s inception in the 1930’s. Some of these aircraft have never flown. Some are just artists conceptions. Some are adaptations of earlier models. And some are currently recreational vehicles.</a:t>
            </a:r>
            <a:endParaRPr lang="en-US" sz="3200" dirty="0">
              <a:latin typeface="Arial Rounded MT Bold"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48434614"/>
      </p:ext>
    </p:extLst>
  </p:cSld>
  <p:clrMapOvr>
    <a:masterClrMapping/>
  </p:clrMapOvr>
  <p:transition spd="slow" advTm="10999">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765" y="1600199"/>
            <a:ext cx="2980435" cy="2397795"/>
          </a:xfrm>
        </p:spPr>
      </p:pic>
      <p:sp>
        <p:nvSpPr>
          <p:cNvPr id="2" name="Title 1"/>
          <p:cNvSpPr>
            <a:spLocks noGrp="1"/>
          </p:cNvSpPr>
          <p:nvPr>
            <p:ph type="title"/>
          </p:nvPr>
        </p:nvSpPr>
        <p:spPr/>
        <p:txBody>
          <a:bodyPr/>
          <a:lstStyle/>
          <a:p>
            <a:r>
              <a:rPr lang="en-US" dirty="0" smtClean="0">
                <a:latin typeface="Arial Black" pitchFamily="34" charset="0"/>
              </a:rPr>
              <a:t>  Fred Tractor</a:t>
            </a:r>
            <a:endParaRPr lang="en-US" dirty="0">
              <a:latin typeface="Arial Black" pitchFamily="34" charset="0"/>
            </a:endParaRPr>
          </a:p>
        </p:txBody>
      </p:sp>
      <p:sp>
        <p:nvSpPr>
          <p:cNvPr id="3" name="TextBox 2"/>
          <p:cNvSpPr txBox="1"/>
          <p:nvPr/>
        </p:nvSpPr>
        <p:spPr>
          <a:xfrm>
            <a:off x="5486400" y="1600201"/>
            <a:ext cx="2209800" cy="707886"/>
          </a:xfrm>
          <a:prstGeom prst="rect">
            <a:avLst/>
          </a:prstGeom>
          <a:noFill/>
        </p:spPr>
        <p:txBody>
          <a:bodyPr wrap="square" rtlCol="0">
            <a:spAutoFit/>
          </a:bodyPr>
          <a:lstStyle/>
          <a:p>
            <a:r>
              <a:rPr lang="en-US" sz="2000" dirty="0" smtClean="0">
                <a:latin typeface="Arial Rounded MT Bold" pitchFamily="34" charset="0"/>
              </a:rPr>
              <a:t>No info available.</a:t>
            </a:r>
            <a:endParaRPr lang="en-US" sz="2000" dirty="0">
              <a:latin typeface="Arial Rounded MT Bold" pitchFamily="34" charset="0"/>
            </a:endParaRPr>
          </a:p>
        </p:txBody>
      </p:sp>
    </p:spTree>
    <p:extLst>
      <p:ext uri="{BB962C8B-B14F-4D97-AF65-F5344CB8AC3E}">
        <p14:creationId xmlns:p14="http://schemas.microsoft.com/office/powerpoint/2010/main" val="469446918"/>
      </p:ext>
    </p:extLst>
  </p:cSld>
  <p:clrMapOvr>
    <a:masterClrMapping/>
  </p:clrMapOvr>
  <mc:AlternateContent xmlns:mc="http://schemas.openxmlformats.org/markup-compatibility/2006" xmlns:p14="http://schemas.microsoft.com/office/powerpoint/2010/main">
    <mc:Choice Requires="p14">
      <p:transition spd="slow" p14:dur="2000" advTm="7524"/>
    </mc:Choice>
    <mc:Fallback xmlns="">
      <p:transition spd="slow" advTm="752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76400"/>
            <a:ext cx="4120896" cy="2816352"/>
          </a:xfrm>
        </p:spPr>
      </p:pic>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Girhel</a:t>
            </a:r>
            <a:r>
              <a:rPr lang="en-US" dirty="0" smtClean="0">
                <a:latin typeface="Arial Black" pitchFamily="34" charset="0"/>
              </a:rPr>
              <a:t> (1959)</a:t>
            </a:r>
            <a:endParaRPr lang="en-US" dirty="0">
              <a:latin typeface="Arial Black" pitchFamily="34" charset="0"/>
            </a:endParaRPr>
          </a:p>
        </p:txBody>
      </p:sp>
      <p:sp>
        <p:nvSpPr>
          <p:cNvPr id="2" name="TextBox 1"/>
          <p:cNvSpPr txBox="1"/>
          <p:nvPr/>
        </p:nvSpPr>
        <p:spPr>
          <a:xfrm>
            <a:off x="5334000" y="1447800"/>
            <a:ext cx="2819400" cy="2246769"/>
          </a:xfrm>
          <a:prstGeom prst="rect">
            <a:avLst/>
          </a:prstGeom>
          <a:noFill/>
        </p:spPr>
        <p:txBody>
          <a:bodyPr wrap="square" rtlCol="0">
            <a:spAutoFit/>
          </a:bodyPr>
          <a:lstStyle/>
          <a:p>
            <a:r>
              <a:rPr lang="en-US" sz="2000" dirty="0" smtClean="0">
                <a:latin typeface="Arial Rounded MT Bold" pitchFamily="34" charset="0"/>
              </a:rPr>
              <a:t>Designed by </a:t>
            </a:r>
            <a:r>
              <a:rPr lang="en-US" sz="2000" dirty="0" err="1" smtClean="0">
                <a:latin typeface="Arial Rounded MT Bold" pitchFamily="34" charset="0"/>
              </a:rPr>
              <a:t>Ing</a:t>
            </a:r>
            <a:r>
              <a:rPr lang="en-US" sz="2000" dirty="0" smtClean="0">
                <a:latin typeface="Arial Rounded MT Bold" pitchFamily="34" charset="0"/>
              </a:rPr>
              <a:t>. Georges </a:t>
            </a:r>
            <a:r>
              <a:rPr lang="en-US" sz="2000" dirty="0" err="1" smtClean="0">
                <a:latin typeface="Arial Rounded MT Bold" pitchFamily="34" charset="0"/>
              </a:rPr>
              <a:t>Lepere</a:t>
            </a:r>
            <a:r>
              <a:rPr lang="en-US" sz="2000" dirty="0" smtClean="0">
                <a:latin typeface="Arial Rounded MT Bold" pitchFamily="34" charset="0"/>
              </a:rPr>
              <a:t>. Lift b fixed wings. Two-seater. All metal fuselage. 90 hp. Engine. Prototype. May not have flown.</a:t>
            </a:r>
            <a:endParaRPr lang="en-US" sz="2000" dirty="0">
              <a:latin typeface="Arial Rounded MT Bold" pitchFamily="34" charset="0"/>
            </a:endParaRPr>
          </a:p>
        </p:txBody>
      </p:sp>
    </p:spTree>
    <p:extLst>
      <p:ext uri="{BB962C8B-B14F-4D97-AF65-F5344CB8AC3E}">
        <p14:creationId xmlns:p14="http://schemas.microsoft.com/office/powerpoint/2010/main" val="1151354306"/>
      </p:ext>
    </p:extLst>
  </p:cSld>
  <p:clrMapOvr>
    <a:masterClrMapping/>
  </p:clrMapOvr>
  <mc:AlternateContent xmlns:mc="http://schemas.openxmlformats.org/markup-compatibility/2006" xmlns:p14="http://schemas.microsoft.com/office/powerpoint/2010/main">
    <mc:Choice Requires="p14">
      <p:transition spd="slow" p14:dur="2000" advTm="7187"/>
    </mc:Choice>
    <mc:Fallback xmlns="">
      <p:transition spd="slow" advTm="7187"/>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76400"/>
            <a:ext cx="3971230" cy="2869343"/>
          </a:xfrm>
        </p:spPr>
      </p:pic>
      <p:sp>
        <p:nvSpPr>
          <p:cNvPr id="2" name="Title 1"/>
          <p:cNvSpPr>
            <a:spLocks noGrp="1"/>
          </p:cNvSpPr>
          <p:nvPr>
            <p:ph type="title"/>
          </p:nvPr>
        </p:nvSpPr>
        <p:spPr/>
        <p:txBody>
          <a:bodyPr/>
          <a:lstStyle/>
          <a:p>
            <a:r>
              <a:rPr lang="en-US" dirty="0" smtClean="0">
                <a:latin typeface="Arial Black" pitchFamily="34" charset="0"/>
              </a:rPr>
              <a:t>  George Pate </a:t>
            </a:r>
            <a:endParaRPr lang="en-US" dirty="0">
              <a:latin typeface="Arial Black" pitchFamily="34" charset="0"/>
            </a:endParaRPr>
          </a:p>
        </p:txBody>
      </p:sp>
      <p:sp>
        <p:nvSpPr>
          <p:cNvPr id="3" name="TextBox 2"/>
          <p:cNvSpPr txBox="1"/>
          <p:nvPr/>
        </p:nvSpPr>
        <p:spPr>
          <a:xfrm>
            <a:off x="5410200" y="1600200"/>
            <a:ext cx="2286000" cy="400110"/>
          </a:xfrm>
          <a:prstGeom prst="rect">
            <a:avLst/>
          </a:prstGeom>
          <a:noFill/>
        </p:spPr>
        <p:txBody>
          <a:bodyPr wrap="square" rtlCol="0">
            <a:spAutoFit/>
          </a:bodyPr>
          <a:lstStyle/>
          <a:p>
            <a:r>
              <a:rPr lang="en-US" sz="2000" dirty="0" smtClean="0">
                <a:latin typeface="Arial Rounded MT Bold" pitchFamily="34" charset="0"/>
              </a:rPr>
              <a:t>Never flown.</a:t>
            </a:r>
            <a:endParaRPr lang="en-US" sz="2000" dirty="0">
              <a:latin typeface="Arial Rounded MT Bold" pitchFamily="34" charset="0"/>
            </a:endParaRPr>
          </a:p>
        </p:txBody>
      </p:sp>
    </p:spTree>
    <p:extLst>
      <p:ext uri="{BB962C8B-B14F-4D97-AF65-F5344CB8AC3E}">
        <p14:creationId xmlns:p14="http://schemas.microsoft.com/office/powerpoint/2010/main" val="1624977861"/>
      </p:ext>
    </p:extLst>
  </p:cSld>
  <p:clrMapOvr>
    <a:masterClrMapping/>
  </p:clrMapOvr>
  <mc:AlternateContent xmlns:mc="http://schemas.openxmlformats.org/markup-compatibility/2006" xmlns:p14="http://schemas.microsoft.com/office/powerpoint/2010/main">
    <mc:Choice Requires="p14">
      <p:transition spd="slow" p14:dur="2000" advTm="8195"/>
    </mc:Choice>
    <mc:Fallback xmlns="">
      <p:transition spd="slow" advTm="8195"/>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638550" cy="2190750"/>
          </a:xfrm>
        </p:spPr>
      </p:pic>
      <p:sp>
        <p:nvSpPr>
          <p:cNvPr id="3" name="Title 2"/>
          <p:cNvSpPr>
            <a:spLocks noGrp="1"/>
          </p:cNvSpPr>
          <p:nvPr>
            <p:ph type="title"/>
          </p:nvPr>
        </p:nvSpPr>
        <p:spPr>
          <a:xfrm>
            <a:off x="533400" y="304800"/>
            <a:ext cx="8229600" cy="1143000"/>
          </a:xfrm>
        </p:spPr>
        <p:txBody>
          <a:bodyPr/>
          <a:lstStyle/>
          <a:p>
            <a:r>
              <a:rPr lang="en-US" dirty="0" smtClean="0">
                <a:latin typeface="Arial Black" pitchFamily="34" charset="0"/>
              </a:rPr>
              <a:t>  </a:t>
            </a:r>
            <a:r>
              <a:rPr lang="en-US" dirty="0" err="1" smtClean="0">
                <a:latin typeface="Arial Black" pitchFamily="34" charset="0"/>
              </a:rPr>
              <a:t>Gyroptere</a:t>
            </a:r>
            <a:r>
              <a:rPr lang="en-US" dirty="0" smtClean="0">
                <a:latin typeface="Arial Black" pitchFamily="34" charset="0"/>
              </a:rPr>
              <a:t> (1927)</a:t>
            </a:r>
            <a:endParaRPr lang="en-US" dirty="0">
              <a:latin typeface="Arial Black" pitchFamily="34" charset="0"/>
            </a:endParaRPr>
          </a:p>
        </p:txBody>
      </p:sp>
      <p:sp>
        <p:nvSpPr>
          <p:cNvPr id="2" name="TextBox 1"/>
          <p:cNvSpPr txBox="1"/>
          <p:nvPr/>
        </p:nvSpPr>
        <p:spPr>
          <a:xfrm>
            <a:off x="5410200" y="1524000"/>
            <a:ext cx="2514600" cy="1631216"/>
          </a:xfrm>
          <a:prstGeom prst="rect">
            <a:avLst/>
          </a:prstGeom>
          <a:noFill/>
        </p:spPr>
        <p:txBody>
          <a:bodyPr wrap="square" rtlCol="0">
            <a:spAutoFit/>
          </a:bodyPr>
          <a:lstStyle/>
          <a:p>
            <a:r>
              <a:rPr lang="en-US" sz="2000" dirty="0" smtClean="0">
                <a:latin typeface="Arial Rounded MT Bold" pitchFamily="34" charset="0"/>
              </a:rPr>
              <a:t>Designed by Lucien </a:t>
            </a:r>
            <a:r>
              <a:rPr lang="en-US" sz="2000" dirty="0" err="1" smtClean="0">
                <a:latin typeface="Arial Rounded MT Bold" pitchFamily="34" charset="0"/>
              </a:rPr>
              <a:t>Chauviere</a:t>
            </a:r>
            <a:r>
              <a:rPr lang="en-US" sz="2000" dirty="0" smtClean="0">
                <a:latin typeface="Arial Rounded MT Bold" pitchFamily="34" charset="0"/>
              </a:rPr>
              <a:t>, a propeller designer. 170kW Renault engine.</a:t>
            </a:r>
            <a:endParaRPr lang="en-US" sz="2000" dirty="0">
              <a:latin typeface="Arial Rounded MT Bold" pitchFamily="34" charset="0"/>
            </a:endParaRPr>
          </a:p>
        </p:txBody>
      </p:sp>
    </p:spTree>
    <p:extLst>
      <p:ext uri="{BB962C8B-B14F-4D97-AF65-F5344CB8AC3E}">
        <p14:creationId xmlns:p14="http://schemas.microsoft.com/office/powerpoint/2010/main" val="2329910253"/>
      </p:ext>
    </p:extLst>
  </p:cSld>
  <p:clrMapOvr>
    <a:masterClrMapping/>
  </p:clrMapOvr>
  <mc:AlternateContent xmlns:mc="http://schemas.openxmlformats.org/markup-compatibility/2006" xmlns:p14="http://schemas.microsoft.com/office/powerpoint/2010/main">
    <mc:Choice Requires="p14">
      <p:transition spd="slow" p14:dur="2000" advTm="8063"/>
    </mc:Choice>
    <mc:Fallback xmlns="">
      <p:transition spd="slow" advTm="806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657600" cy="2304789"/>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Hafner</a:t>
            </a:r>
            <a:r>
              <a:rPr lang="en-US" dirty="0" smtClean="0">
                <a:latin typeface="Arial Black" pitchFamily="34" charset="0"/>
              </a:rPr>
              <a:t> AR-III Mk2 (1937) </a:t>
            </a:r>
            <a:endParaRPr lang="en-US" dirty="0">
              <a:latin typeface="Arial Black" pitchFamily="34" charset="0"/>
            </a:endParaRPr>
          </a:p>
        </p:txBody>
      </p:sp>
      <p:sp>
        <p:nvSpPr>
          <p:cNvPr id="3" name="TextBox 2"/>
          <p:cNvSpPr txBox="1"/>
          <p:nvPr/>
        </p:nvSpPr>
        <p:spPr>
          <a:xfrm>
            <a:off x="5334000" y="1447800"/>
            <a:ext cx="2819400" cy="1600438"/>
          </a:xfrm>
          <a:prstGeom prst="rect">
            <a:avLst/>
          </a:prstGeom>
          <a:noFill/>
        </p:spPr>
        <p:txBody>
          <a:bodyPr wrap="square" rtlCol="0">
            <a:spAutoFit/>
          </a:bodyPr>
          <a:lstStyle/>
          <a:p>
            <a:r>
              <a:rPr lang="da-DK" sz="2000" dirty="0" smtClean="0">
                <a:latin typeface="Arial Rounded MT Bold" pitchFamily="34" charset="0"/>
              </a:rPr>
              <a:t>British advancement over La Cierva.  84 </a:t>
            </a:r>
            <a:r>
              <a:rPr lang="da-DK" sz="2000" dirty="0" smtClean="0">
                <a:latin typeface="Arial Rounded MT Bold" pitchFamily="34" charset="0"/>
              </a:rPr>
              <a:t>hp. </a:t>
            </a:r>
            <a:r>
              <a:rPr lang="da-DK" sz="2000" dirty="0" smtClean="0">
                <a:latin typeface="Arial Rounded MT Bold" pitchFamily="34" charset="0"/>
              </a:rPr>
              <a:t>engine. Empty weight 640 </a:t>
            </a:r>
            <a:r>
              <a:rPr lang="da-DK" sz="2000" dirty="0" smtClean="0">
                <a:latin typeface="Arial Rounded MT Bold" pitchFamily="34" charset="0"/>
              </a:rPr>
              <a:t>lb.</a:t>
            </a:r>
            <a:endParaRPr lang="da-DK" sz="2000" dirty="0">
              <a:latin typeface="Arial Rounded MT Bold" pitchFamily="34" charset="0"/>
            </a:endParaRPr>
          </a:p>
          <a:p>
            <a:endParaRPr lang="en-US" dirty="0"/>
          </a:p>
        </p:txBody>
      </p:sp>
    </p:spTree>
    <p:extLst>
      <p:ext uri="{BB962C8B-B14F-4D97-AF65-F5344CB8AC3E}">
        <p14:creationId xmlns:p14="http://schemas.microsoft.com/office/powerpoint/2010/main" val="1443725039"/>
      </p:ext>
    </p:extLst>
  </p:cSld>
  <p:clrMapOvr>
    <a:masterClrMapping/>
  </p:clrMapOvr>
  <mc:AlternateContent xmlns:mc="http://schemas.openxmlformats.org/markup-compatibility/2006" xmlns:p14="http://schemas.microsoft.com/office/powerpoint/2010/main">
    <mc:Choice Requires="p14">
      <p:transition spd="slow" p14:dur="2000" advTm="8076"/>
    </mc:Choice>
    <mc:Fallback xmlns="">
      <p:transition spd="slow" advTm="807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0"/>
            <a:ext cx="3759716" cy="2438400"/>
          </a:xfrm>
        </p:spPr>
      </p:pic>
      <p:sp>
        <p:nvSpPr>
          <p:cNvPr id="2" name="Title 1"/>
          <p:cNvSpPr>
            <a:spLocks noGrp="1"/>
          </p:cNvSpPr>
          <p:nvPr>
            <p:ph type="title"/>
          </p:nvPr>
        </p:nvSpPr>
        <p:spPr/>
        <p:txBody>
          <a:bodyPr/>
          <a:lstStyle/>
          <a:p>
            <a:r>
              <a:rPr lang="en-US" dirty="0" smtClean="0">
                <a:latin typeface="Arial Black" pitchFamily="34" charset="0"/>
              </a:rPr>
              <a:t>  Harry Albert </a:t>
            </a:r>
            <a:endParaRPr lang="en-US" dirty="0">
              <a:latin typeface="Arial Black" pitchFamily="34" charset="0"/>
            </a:endParaRPr>
          </a:p>
        </p:txBody>
      </p:sp>
      <p:sp>
        <p:nvSpPr>
          <p:cNvPr id="3" name="TextBox 2"/>
          <p:cNvSpPr txBox="1"/>
          <p:nvPr/>
        </p:nvSpPr>
        <p:spPr>
          <a:xfrm>
            <a:off x="5410200" y="1524000"/>
            <a:ext cx="2286000" cy="3139321"/>
          </a:xfrm>
          <a:prstGeom prst="rect">
            <a:avLst/>
          </a:prstGeom>
          <a:noFill/>
        </p:spPr>
        <p:txBody>
          <a:bodyPr wrap="square" rtlCol="0">
            <a:spAutoFit/>
          </a:bodyPr>
          <a:lstStyle/>
          <a:p>
            <a:r>
              <a:rPr lang="en-US" sz="2000" dirty="0" smtClean="0">
                <a:latin typeface="Arial Rounded MT Bold" pitchFamily="34" charset="0"/>
              </a:rPr>
              <a:t>Mini-plane </a:t>
            </a:r>
            <a:r>
              <a:rPr lang="en-US" sz="2000" dirty="0">
                <a:latin typeface="Arial Rounded MT Bold" pitchFamily="34" charset="0"/>
              </a:rPr>
              <a:t>modified by Virgil Jones. Used a McCulloch J-2 rotor head with modified Dragon Wings blades. It never flew.</a:t>
            </a:r>
          </a:p>
          <a:p>
            <a:endParaRPr lang="en-US" dirty="0"/>
          </a:p>
        </p:txBody>
      </p:sp>
    </p:spTree>
    <p:extLst>
      <p:ext uri="{BB962C8B-B14F-4D97-AF65-F5344CB8AC3E}">
        <p14:creationId xmlns:p14="http://schemas.microsoft.com/office/powerpoint/2010/main" val="1859543166"/>
      </p:ext>
    </p:extLst>
  </p:cSld>
  <p:clrMapOvr>
    <a:masterClrMapping/>
  </p:clrMapOvr>
  <mc:AlternateContent xmlns:mc="http://schemas.openxmlformats.org/markup-compatibility/2006" xmlns:p14="http://schemas.microsoft.com/office/powerpoint/2010/main">
    <mc:Choice Requires="p14">
      <p:transition spd="slow" p14:dur="2000" advTm="7545"/>
    </mc:Choice>
    <mc:Fallback xmlns="">
      <p:transition spd="slow" advTm="7545"/>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600201"/>
            <a:ext cx="3632200" cy="1981200"/>
          </a:xfrm>
        </p:spPr>
      </p:pic>
      <p:sp>
        <p:nvSpPr>
          <p:cNvPr id="2" name="Title 1"/>
          <p:cNvSpPr>
            <a:spLocks noGrp="1"/>
          </p:cNvSpPr>
          <p:nvPr>
            <p:ph type="title"/>
          </p:nvPr>
        </p:nvSpPr>
        <p:spPr/>
        <p:txBody>
          <a:bodyPr>
            <a:normAutofit/>
          </a:bodyPr>
          <a:lstStyle/>
          <a:p>
            <a:r>
              <a:rPr lang="en-US" dirty="0" smtClean="0">
                <a:latin typeface="Arial Black" pitchFamily="34" charset="0"/>
              </a:rPr>
              <a:t>  </a:t>
            </a:r>
            <a:r>
              <a:rPr lang="en-US" dirty="0" err="1" smtClean="0">
                <a:latin typeface="Arial Black" pitchFamily="34" charset="0"/>
              </a:rPr>
              <a:t>Ikenga</a:t>
            </a:r>
            <a:r>
              <a:rPr lang="en-US" dirty="0" smtClean="0">
                <a:latin typeface="Arial Black" pitchFamily="34" charset="0"/>
              </a:rPr>
              <a:t> Cygnus 21 (1989) </a:t>
            </a:r>
            <a:endParaRPr lang="en-US" dirty="0">
              <a:latin typeface="Arial Black" pitchFamily="34" charset="0"/>
            </a:endParaRPr>
          </a:p>
        </p:txBody>
      </p:sp>
      <p:sp>
        <p:nvSpPr>
          <p:cNvPr id="3" name="TextBox 2"/>
          <p:cNvSpPr txBox="1"/>
          <p:nvPr/>
        </p:nvSpPr>
        <p:spPr>
          <a:xfrm>
            <a:off x="5334000" y="1447800"/>
            <a:ext cx="2590800" cy="1323439"/>
          </a:xfrm>
          <a:prstGeom prst="rect">
            <a:avLst/>
          </a:prstGeom>
          <a:noFill/>
        </p:spPr>
        <p:txBody>
          <a:bodyPr wrap="square" rtlCol="0">
            <a:spAutoFit/>
          </a:bodyPr>
          <a:lstStyle/>
          <a:p>
            <a:r>
              <a:rPr lang="en-US" sz="2000" dirty="0" smtClean="0">
                <a:latin typeface="Arial Rounded MT Bold" pitchFamily="34" charset="0"/>
              </a:rPr>
              <a:t>David </a:t>
            </a:r>
            <a:r>
              <a:rPr lang="en-US" sz="2000" dirty="0" err="1" smtClean="0">
                <a:latin typeface="Arial Rounded MT Bold" pitchFamily="34" charset="0"/>
              </a:rPr>
              <a:t>Gittens</a:t>
            </a:r>
            <a:r>
              <a:rPr lang="en-US" sz="2000" dirty="0" smtClean="0">
                <a:latin typeface="Arial Rounded MT Bold" pitchFamily="34" charset="0"/>
              </a:rPr>
              <a:t> designer. Early </a:t>
            </a:r>
            <a:r>
              <a:rPr lang="en-US" sz="2000" dirty="0" smtClean="0">
                <a:latin typeface="Arial Rounded MT Bold" pitchFamily="34" charset="0"/>
              </a:rPr>
              <a:t>prototype</a:t>
            </a:r>
            <a:r>
              <a:rPr lang="en-US" sz="2000" dirty="0" smtClean="0">
                <a:latin typeface="Arial Rounded MT Bold" pitchFamily="34" charset="0"/>
              </a:rPr>
              <a:t>. Flew well. </a:t>
            </a:r>
            <a:endParaRPr lang="en-US" sz="2000" dirty="0">
              <a:latin typeface="Arial Rounded MT Bold" pitchFamily="34" charset="0"/>
            </a:endParaRPr>
          </a:p>
        </p:txBody>
      </p:sp>
    </p:spTree>
    <p:extLst>
      <p:ext uri="{BB962C8B-B14F-4D97-AF65-F5344CB8AC3E}">
        <p14:creationId xmlns:p14="http://schemas.microsoft.com/office/powerpoint/2010/main" val="1223059851"/>
      </p:ext>
    </p:extLst>
  </p:cSld>
  <p:clrMapOvr>
    <a:masterClrMapping/>
  </p:clrMapOvr>
  <mc:AlternateContent xmlns:mc="http://schemas.openxmlformats.org/markup-compatibility/2006" xmlns:p14="http://schemas.microsoft.com/office/powerpoint/2010/main">
    <mc:Choice Requires="p14">
      <p:transition spd="slow" p14:dur="2000" advTm="8001"/>
    </mc:Choice>
    <mc:Fallback xmlns="">
      <p:transition spd="slow" advTm="8001"/>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799442" cy="2362200"/>
          </a:xfrm>
        </p:spPr>
      </p:pic>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Ikenga</a:t>
            </a:r>
            <a:r>
              <a:rPr lang="en-US" dirty="0" smtClean="0">
                <a:latin typeface="Arial Black" pitchFamily="34" charset="0"/>
              </a:rPr>
              <a:t> Cygnus 21T</a:t>
            </a:r>
            <a:endParaRPr lang="en-US" dirty="0">
              <a:latin typeface="Arial Black" pitchFamily="34" charset="0"/>
            </a:endParaRPr>
          </a:p>
        </p:txBody>
      </p:sp>
      <p:sp>
        <p:nvSpPr>
          <p:cNvPr id="2" name="TextBox 1"/>
          <p:cNvSpPr txBox="1"/>
          <p:nvPr/>
        </p:nvSpPr>
        <p:spPr>
          <a:xfrm>
            <a:off x="5334000" y="1447800"/>
            <a:ext cx="2514600" cy="707886"/>
          </a:xfrm>
          <a:prstGeom prst="rect">
            <a:avLst/>
          </a:prstGeom>
          <a:noFill/>
        </p:spPr>
        <p:txBody>
          <a:bodyPr wrap="square" rtlCol="0">
            <a:spAutoFit/>
          </a:bodyPr>
          <a:lstStyle/>
          <a:p>
            <a:r>
              <a:rPr lang="en-US" sz="2000" dirty="0">
                <a:latin typeface="Arial Rounded MT Bold" pitchFamily="34" charset="0"/>
              </a:rPr>
              <a:t>David </a:t>
            </a:r>
            <a:r>
              <a:rPr lang="en-US" sz="2000" dirty="0" err="1">
                <a:latin typeface="Arial Rounded MT Bold" pitchFamily="34" charset="0"/>
              </a:rPr>
              <a:t>Gittens</a:t>
            </a:r>
            <a:r>
              <a:rPr lang="en-US" sz="2000" dirty="0">
                <a:latin typeface="Arial Rounded MT Bold" pitchFamily="34" charset="0"/>
              </a:rPr>
              <a:t> </a:t>
            </a:r>
            <a:r>
              <a:rPr lang="en-US" sz="2000" dirty="0" smtClean="0">
                <a:latin typeface="Arial Rounded MT Bold" pitchFamily="34" charset="0"/>
              </a:rPr>
              <a:t>designer.</a:t>
            </a:r>
            <a:endParaRPr lang="en-US" sz="2000" dirty="0"/>
          </a:p>
        </p:txBody>
      </p:sp>
    </p:spTree>
    <p:extLst>
      <p:ext uri="{BB962C8B-B14F-4D97-AF65-F5344CB8AC3E}">
        <p14:creationId xmlns:p14="http://schemas.microsoft.com/office/powerpoint/2010/main" val="623231250"/>
      </p:ext>
    </p:extLst>
  </p:cSld>
  <p:clrMapOvr>
    <a:masterClrMapping/>
  </p:clrMapOvr>
  <mc:AlternateContent xmlns:mc="http://schemas.openxmlformats.org/markup-compatibility/2006" xmlns:p14="http://schemas.microsoft.com/office/powerpoint/2010/main">
    <mc:Choice Requires="p14">
      <p:transition spd="slow" p14:dur="2000" advTm="7359"/>
    </mc:Choice>
    <mc:Fallback xmlns="">
      <p:transition spd="slow" advTm="735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832344" cy="2672556"/>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Ikenga</a:t>
            </a:r>
            <a:r>
              <a:rPr lang="en-US" dirty="0" smtClean="0">
                <a:latin typeface="Arial Black" pitchFamily="34" charset="0"/>
              </a:rPr>
              <a:t> 530Z (1988)</a:t>
            </a:r>
            <a:endParaRPr lang="en-US" dirty="0">
              <a:latin typeface="Arial Black" pitchFamily="34" charset="0"/>
            </a:endParaRPr>
          </a:p>
        </p:txBody>
      </p:sp>
      <p:sp>
        <p:nvSpPr>
          <p:cNvPr id="3" name="TextBox 2"/>
          <p:cNvSpPr txBox="1"/>
          <p:nvPr/>
        </p:nvSpPr>
        <p:spPr>
          <a:xfrm>
            <a:off x="5334000" y="1501914"/>
            <a:ext cx="2133600" cy="707886"/>
          </a:xfrm>
          <a:prstGeom prst="rect">
            <a:avLst/>
          </a:prstGeom>
          <a:noFill/>
        </p:spPr>
        <p:txBody>
          <a:bodyPr wrap="square" rtlCol="0">
            <a:spAutoFit/>
          </a:bodyPr>
          <a:lstStyle/>
          <a:p>
            <a:r>
              <a:rPr lang="en-US" sz="2000" dirty="0">
                <a:latin typeface="Arial Rounded MT Bold" pitchFamily="34" charset="0"/>
              </a:rPr>
              <a:t>David </a:t>
            </a:r>
            <a:r>
              <a:rPr lang="en-US" sz="2000" dirty="0" err="1">
                <a:latin typeface="Arial Rounded MT Bold" pitchFamily="34" charset="0"/>
              </a:rPr>
              <a:t>Gittens</a:t>
            </a:r>
            <a:r>
              <a:rPr lang="en-US" sz="2000" dirty="0">
                <a:latin typeface="Arial Rounded MT Bold" pitchFamily="34" charset="0"/>
              </a:rPr>
              <a:t> </a:t>
            </a:r>
            <a:r>
              <a:rPr lang="en-US" sz="2000" dirty="0" smtClean="0">
                <a:latin typeface="Arial Rounded MT Bold" pitchFamily="34" charset="0"/>
              </a:rPr>
              <a:t>designer.</a:t>
            </a:r>
            <a:endParaRPr lang="en-US" sz="2000" dirty="0"/>
          </a:p>
        </p:txBody>
      </p:sp>
    </p:spTree>
    <p:extLst>
      <p:ext uri="{BB962C8B-B14F-4D97-AF65-F5344CB8AC3E}">
        <p14:creationId xmlns:p14="http://schemas.microsoft.com/office/powerpoint/2010/main" val="2494852382"/>
      </p:ext>
    </p:extLst>
  </p:cSld>
  <p:clrMapOvr>
    <a:masterClrMapping/>
  </p:clrMapOvr>
  <mc:AlternateContent xmlns:mc="http://schemas.openxmlformats.org/markup-compatibility/2006" xmlns:p14="http://schemas.microsoft.com/office/powerpoint/2010/main">
    <mc:Choice Requires="p14">
      <p:transition spd="slow" p14:dur="2000" advTm="7678"/>
    </mc:Choice>
    <mc:Fallback xmlns="">
      <p:transition spd="slow" advTm="767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Black" pitchFamily="34" charset="0"/>
              </a:rPr>
              <a:t>  JT-9</a:t>
            </a:r>
            <a:endParaRPr lang="en-US" dirty="0">
              <a:latin typeface="Arial Black" pitchFamily="34" charset="0"/>
            </a:endParaRPr>
          </a:p>
        </p:txBody>
      </p:sp>
      <p:sp>
        <p:nvSpPr>
          <p:cNvPr id="2" name="Content Placeholder 1"/>
          <p:cNvSpPr>
            <a:spLocks noGrp="1"/>
          </p:cNvSpPr>
          <p:nvPr>
            <p:ph idx="1"/>
          </p:nvPr>
        </p:nvSpPr>
        <p:spPr>
          <a:xfrm>
            <a:off x="457200" y="1481328"/>
            <a:ext cx="45719" cy="45719"/>
          </a:xfrm>
        </p:spPr>
        <p:txBody>
          <a:bodyPr>
            <a:normAutofit fontScale="25000" lnSpcReduction="20000"/>
          </a:bodyPr>
          <a:lstStyle/>
          <a:p>
            <a:endParaRPr lang="en-US" dirty="0"/>
          </a:p>
        </p:txBody>
      </p:sp>
      <p:pic>
        <p:nvPicPr>
          <p:cNvPr id="1026" name="Picture 2" descr="G:\jt9takeof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20253"/>
            <a:ext cx="4114800" cy="31041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0" y="1447800"/>
            <a:ext cx="2667000" cy="1631216"/>
          </a:xfrm>
          <a:prstGeom prst="rect">
            <a:avLst/>
          </a:prstGeom>
          <a:noFill/>
        </p:spPr>
        <p:txBody>
          <a:bodyPr wrap="square" rtlCol="0">
            <a:spAutoFit/>
          </a:bodyPr>
          <a:lstStyle/>
          <a:p>
            <a:r>
              <a:rPr lang="en-US" sz="2000" dirty="0" smtClean="0">
                <a:latin typeface="Arial Rounded MT Bold" pitchFamily="34" charset="0"/>
              </a:rPr>
              <a:t>Designed by </a:t>
            </a:r>
            <a:r>
              <a:rPr lang="en-US" sz="2000" dirty="0" err="1" smtClean="0">
                <a:latin typeface="Arial Rounded MT Bold" pitchFamily="34" charset="0"/>
              </a:rPr>
              <a:t>Jukka</a:t>
            </a:r>
            <a:r>
              <a:rPr lang="en-US" sz="2000" dirty="0" smtClean="0">
                <a:latin typeface="Arial Rounded MT Bold" pitchFamily="34" charset="0"/>
              </a:rPr>
              <a:t> </a:t>
            </a:r>
            <a:r>
              <a:rPr lang="en-US" sz="2000" dirty="0" err="1" smtClean="0">
                <a:latin typeface="Arial Rounded MT Bold" pitchFamily="34" charset="0"/>
              </a:rPr>
              <a:t>Tervamaki</a:t>
            </a:r>
            <a:r>
              <a:rPr lang="en-US" sz="2000" dirty="0" smtClean="0">
                <a:latin typeface="Arial Rounded MT Bold" pitchFamily="34" charset="0"/>
              </a:rPr>
              <a:t> from Finland. Good performance with low power.</a:t>
            </a:r>
            <a:endParaRPr lang="en-US" sz="2000" dirty="0">
              <a:latin typeface="Arial Rounded MT Bold" pitchFamily="34" charset="0"/>
            </a:endParaRPr>
          </a:p>
        </p:txBody>
      </p:sp>
    </p:spTree>
    <p:extLst>
      <p:ext uri="{BB962C8B-B14F-4D97-AF65-F5344CB8AC3E}">
        <p14:creationId xmlns:p14="http://schemas.microsoft.com/office/powerpoint/2010/main" val="1909614926"/>
      </p:ext>
    </p:extLst>
  </p:cSld>
  <p:clrMapOvr>
    <a:masterClrMapping/>
  </p:clrMapOvr>
  <mc:AlternateContent xmlns:mc="http://schemas.openxmlformats.org/markup-compatibility/2006" xmlns:p14="http://schemas.microsoft.com/office/powerpoint/2010/main">
    <mc:Choice Requires="p14">
      <p:transition spd="slow" p14:dur="2000" advTm="7527"/>
    </mc:Choice>
    <mc:Fallback xmlns="">
      <p:transition spd="slow" advTm="752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0" y="1600200"/>
            <a:ext cx="3930620" cy="2531319"/>
          </a:xfrm>
        </p:spPr>
      </p:pic>
      <p:sp>
        <p:nvSpPr>
          <p:cNvPr id="2" name="Title 1"/>
          <p:cNvSpPr>
            <a:spLocks noGrp="1"/>
          </p:cNvSpPr>
          <p:nvPr>
            <p:ph type="title"/>
          </p:nvPr>
        </p:nvSpPr>
        <p:spPr/>
        <p:txBody>
          <a:bodyPr/>
          <a:lstStyle/>
          <a:p>
            <a:r>
              <a:rPr lang="en-US" dirty="0" smtClean="0">
                <a:latin typeface="Arial Black" pitchFamily="34" charset="0"/>
              </a:rPr>
              <a:t>  Airborne 200</a:t>
            </a:r>
            <a:endParaRPr lang="en-US" dirty="0">
              <a:latin typeface="Arial Black" pitchFamily="34" charset="0"/>
            </a:endParaRPr>
          </a:p>
        </p:txBody>
      </p:sp>
      <p:sp>
        <p:nvSpPr>
          <p:cNvPr id="3" name="TextBox 2"/>
          <p:cNvSpPr txBox="1"/>
          <p:nvPr/>
        </p:nvSpPr>
        <p:spPr>
          <a:xfrm>
            <a:off x="5486400" y="1676400"/>
            <a:ext cx="2819400" cy="1323439"/>
          </a:xfrm>
          <a:prstGeom prst="rect">
            <a:avLst/>
          </a:prstGeom>
          <a:noFill/>
        </p:spPr>
        <p:txBody>
          <a:bodyPr wrap="square" rtlCol="0">
            <a:spAutoFit/>
          </a:bodyPr>
          <a:lstStyle/>
          <a:p>
            <a:r>
              <a:rPr lang="en-US" sz="2000" dirty="0" smtClean="0">
                <a:latin typeface="Arial Rounded MT Bold" pitchFamily="34" charset="0"/>
              </a:rPr>
              <a:t>Designed and built by Michael Guard. Modified Little Wing. Flies well. </a:t>
            </a:r>
            <a:endParaRPr lang="en-US" sz="2000" dirty="0">
              <a:latin typeface="Arial Rounded MT Bold"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17034714"/>
      </p:ext>
    </p:extLst>
  </p:cSld>
  <p:clrMapOvr>
    <a:masterClrMapping/>
  </p:clrMapOvr>
  <mc:AlternateContent xmlns:mc="http://schemas.openxmlformats.org/markup-compatibility/2006">
    <mc:Choice xmlns:p14="http://schemas.microsoft.com/office/powerpoint/2010/main" Requires="p14">
      <p:transition spd="slow" p14:dur="1600" advTm="6915">
        <p14:gallery dir="l"/>
      </p:transition>
    </mc:Choice>
    <mc:Fallback>
      <p:transition spd="slow" advTm="69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838922" cy="2886869"/>
          </a:xfrm>
        </p:spPr>
      </p:pic>
      <p:sp>
        <p:nvSpPr>
          <p:cNvPr id="2" name="Title 1"/>
          <p:cNvSpPr>
            <a:spLocks noGrp="1"/>
          </p:cNvSpPr>
          <p:nvPr>
            <p:ph type="title"/>
          </p:nvPr>
        </p:nvSpPr>
        <p:spPr/>
        <p:txBody>
          <a:bodyPr/>
          <a:lstStyle/>
          <a:p>
            <a:r>
              <a:rPr lang="en-US" dirty="0" smtClean="0">
                <a:latin typeface="Arial Black" pitchFamily="34" charset="0"/>
              </a:rPr>
              <a:t>  Jungle Gym</a:t>
            </a:r>
            <a:endParaRPr lang="en-US" dirty="0">
              <a:latin typeface="Arial Black" pitchFamily="34" charset="0"/>
            </a:endParaRPr>
          </a:p>
        </p:txBody>
      </p:sp>
      <p:sp>
        <p:nvSpPr>
          <p:cNvPr id="3" name="TextBox 2"/>
          <p:cNvSpPr txBox="1"/>
          <p:nvPr/>
        </p:nvSpPr>
        <p:spPr>
          <a:xfrm>
            <a:off x="5486400" y="1600200"/>
            <a:ext cx="2133600" cy="2554545"/>
          </a:xfrm>
          <a:prstGeom prst="rect">
            <a:avLst/>
          </a:prstGeom>
          <a:noFill/>
        </p:spPr>
        <p:txBody>
          <a:bodyPr wrap="square" rtlCol="0">
            <a:spAutoFit/>
          </a:bodyPr>
          <a:lstStyle/>
          <a:p>
            <a:r>
              <a:rPr lang="en-US" sz="2000" dirty="0" smtClean="0">
                <a:latin typeface="Arial Rounded MT Bold" pitchFamily="34" charset="0"/>
              </a:rPr>
              <a:t>Designed by </a:t>
            </a:r>
            <a:r>
              <a:rPr lang="en-US" sz="2000" dirty="0">
                <a:latin typeface="Arial Rounded MT Bold" pitchFamily="34" charset="0"/>
              </a:rPr>
              <a:t>Joe </a:t>
            </a:r>
            <a:r>
              <a:rPr lang="en-US" sz="2000" dirty="0" err="1">
                <a:latin typeface="Arial Rounded MT Bold" pitchFamily="34" charset="0"/>
              </a:rPr>
              <a:t>Terminella</a:t>
            </a:r>
            <a:r>
              <a:rPr lang="en-US" sz="2000" dirty="0">
                <a:latin typeface="Arial Rounded MT Bold" pitchFamily="34" charset="0"/>
              </a:rPr>
              <a:t> using Little Wing plans as guide. It was successfully flown but was </a:t>
            </a:r>
            <a:r>
              <a:rPr lang="en-US" sz="2000" dirty="0" smtClean="0">
                <a:latin typeface="Arial Rounded MT Bold" pitchFamily="34" charset="0"/>
              </a:rPr>
              <a:t>underpowered.</a:t>
            </a:r>
            <a:endParaRPr lang="en-US" sz="2000" dirty="0">
              <a:latin typeface="Arial Rounded MT Bold" pitchFamily="34" charset="0"/>
            </a:endParaRPr>
          </a:p>
        </p:txBody>
      </p:sp>
    </p:spTree>
    <p:extLst>
      <p:ext uri="{BB962C8B-B14F-4D97-AF65-F5344CB8AC3E}">
        <p14:creationId xmlns:p14="http://schemas.microsoft.com/office/powerpoint/2010/main" val="978431758"/>
      </p:ext>
    </p:extLst>
  </p:cSld>
  <p:clrMapOvr>
    <a:masterClrMapping/>
  </p:clrMapOvr>
  <mc:AlternateContent xmlns:mc="http://schemas.openxmlformats.org/markup-compatibility/2006" xmlns:p14="http://schemas.microsoft.com/office/powerpoint/2010/main">
    <mc:Choice Requires="p14">
      <p:transition spd="slow" p14:dur="2000" advTm="7777"/>
    </mc:Choice>
    <mc:Fallback xmlns="">
      <p:transition spd="slow" advTm="7777"/>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V="1">
            <a:off x="457200" y="1435609"/>
            <a:ext cx="45719" cy="45719"/>
          </a:xfrm>
        </p:spPr>
        <p:txBody>
          <a:bodyPr>
            <a:normAutofit fontScale="25000" lnSpcReduction="20000"/>
          </a:bodyPr>
          <a:lstStyle/>
          <a:p>
            <a:endParaRPr lang="en-US" dirty="0"/>
          </a:p>
        </p:txBody>
      </p:sp>
      <p:sp>
        <p:nvSpPr>
          <p:cNvPr id="3" name="Title 2"/>
          <p:cNvSpPr>
            <a:spLocks noGrp="1"/>
          </p:cNvSpPr>
          <p:nvPr>
            <p:ph type="title"/>
          </p:nvPr>
        </p:nvSpPr>
        <p:spPr/>
        <p:txBody>
          <a:bodyPr/>
          <a:lstStyle/>
          <a:p>
            <a:r>
              <a:rPr lang="en-US" dirty="0" smtClean="0">
                <a:latin typeface="Arial Black" pitchFamily="34" charset="0"/>
              </a:rPr>
              <a:t>  KAI-24</a:t>
            </a:r>
            <a:endParaRPr lang="en-US" dirty="0">
              <a:latin typeface="Arial Black" pitchFamily="34" charset="0"/>
            </a:endParaRPr>
          </a:p>
        </p:txBody>
      </p:sp>
      <p:pic>
        <p:nvPicPr>
          <p:cNvPr id="2050" name="Picture 2" descr="G:\KAI-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947" y="1600200"/>
            <a:ext cx="3808741"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34000" y="1447800"/>
            <a:ext cx="2895600" cy="1938992"/>
          </a:xfrm>
          <a:prstGeom prst="rect">
            <a:avLst/>
          </a:prstGeom>
          <a:noFill/>
        </p:spPr>
        <p:txBody>
          <a:bodyPr wrap="square" rtlCol="0">
            <a:spAutoFit/>
          </a:bodyPr>
          <a:lstStyle/>
          <a:p>
            <a:r>
              <a:rPr lang="en-US" sz="2000" dirty="0" smtClean="0">
                <a:latin typeface="Arial Rounded MT Bold" pitchFamily="34" charset="0"/>
              </a:rPr>
              <a:t>Russian. Two-seat tandem built at Kharkov Aviation Institute in late 1960’s. 115 </a:t>
            </a:r>
            <a:r>
              <a:rPr lang="en-US" sz="2000" dirty="0" smtClean="0">
                <a:latin typeface="Arial Rounded MT Bold" pitchFamily="34" charset="0"/>
              </a:rPr>
              <a:t>hp. </a:t>
            </a:r>
            <a:r>
              <a:rPr lang="en-US" sz="2000" dirty="0" smtClean="0">
                <a:latin typeface="Arial Rounded MT Bold" pitchFamily="34" charset="0"/>
              </a:rPr>
              <a:t>engine.</a:t>
            </a:r>
            <a:endParaRPr lang="en-US" sz="2000" dirty="0">
              <a:latin typeface="Arial Rounded MT Bold" pitchFamily="34" charset="0"/>
            </a:endParaRPr>
          </a:p>
        </p:txBody>
      </p:sp>
    </p:spTree>
    <p:extLst>
      <p:ext uri="{BB962C8B-B14F-4D97-AF65-F5344CB8AC3E}">
        <p14:creationId xmlns:p14="http://schemas.microsoft.com/office/powerpoint/2010/main" val="571748443"/>
      </p:ext>
    </p:extLst>
  </p:cSld>
  <p:clrMapOvr>
    <a:masterClrMapping/>
  </p:clrMapOvr>
  <mc:AlternateContent xmlns:mc="http://schemas.openxmlformats.org/markup-compatibility/2006" xmlns:p14="http://schemas.microsoft.com/office/powerpoint/2010/main">
    <mc:Choice Requires="p14">
      <p:transition spd="slow" p14:dur="2000" advTm="7623"/>
    </mc:Choice>
    <mc:Fallback xmlns="">
      <p:transition spd="slow" advTm="7623"/>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flipH="1" flipV="1">
            <a:off x="381000" y="1435609"/>
            <a:ext cx="76200" cy="45719"/>
          </a:xfrm>
        </p:spPr>
        <p:txBody>
          <a:bodyPr>
            <a:normAutofit fontScale="25000" lnSpcReduction="20000"/>
          </a:bodyPr>
          <a:lstStyle/>
          <a:p>
            <a:endParaRPr lang="en-US" dirty="0"/>
          </a:p>
        </p:txBody>
      </p:sp>
      <p:sp>
        <p:nvSpPr>
          <p:cNvPr id="3" name="Title 2"/>
          <p:cNvSpPr>
            <a:spLocks noGrp="1"/>
          </p:cNvSpPr>
          <p:nvPr>
            <p:ph type="title"/>
          </p:nvPr>
        </p:nvSpPr>
        <p:spPr/>
        <p:txBody>
          <a:bodyPr/>
          <a:lstStyle/>
          <a:p>
            <a:r>
              <a:rPr lang="en-US" dirty="0" smtClean="0">
                <a:latin typeface="Arial Black" pitchFamily="34" charset="0"/>
              </a:rPr>
              <a:t>  KASKR-2 (1930-31)</a:t>
            </a:r>
            <a:endParaRPr lang="en-US" dirty="0">
              <a:latin typeface="Arial Black" pitchFamily="34" charset="0"/>
            </a:endParaRPr>
          </a:p>
        </p:txBody>
      </p:sp>
      <p:pic>
        <p:nvPicPr>
          <p:cNvPr id="3074" name="Picture 2" descr="G:\kamov_kaskr-2-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90901"/>
            <a:ext cx="4114800" cy="13808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1590901"/>
            <a:ext cx="2590800" cy="1938992"/>
          </a:xfrm>
          <a:prstGeom prst="rect">
            <a:avLst/>
          </a:prstGeom>
          <a:noFill/>
        </p:spPr>
        <p:txBody>
          <a:bodyPr wrap="square" rtlCol="0">
            <a:spAutoFit/>
          </a:bodyPr>
          <a:lstStyle/>
          <a:p>
            <a:r>
              <a:rPr lang="en-US" sz="2000" dirty="0" smtClean="0">
                <a:latin typeface="Arial Rounded MT Bold" pitchFamily="34" charset="0"/>
              </a:rPr>
              <a:t>First Russian </a:t>
            </a:r>
            <a:r>
              <a:rPr lang="en-US" sz="2000" dirty="0" smtClean="0">
                <a:latin typeface="Arial Rounded MT Bold" pitchFamily="34" charset="0"/>
              </a:rPr>
              <a:t>auto-gyro</a:t>
            </a:r>
            <a:r>
              <a:rPr lang="en-US" sz="2000" dirty="0" smtClean="0">
                <a:latin typeface="Arial Rounded MT Bold" pitchFamily="34" charset="0"/>
              </a:rPr>
              <a:t>. Designed by N.I. </a:t>
            </a:r>
            <a:r>
              <a:rPr lang="en-US" sz="2000" dirty="0" err="1" smtClean="0">
                <a:latin typeface="Arial Rounded MT Bold" pitchFamily="34" charset="0"/>
              </a:rPr>
              <a:t>Kamov</a:t>
            </a:r>
            <a:r>
              <a:rPr lang="en-US" sz="2000" dirty="0" smtClean="0">
                <a:latin typeface="Arial Rounded MT Bold" pitchFamily="34" charset="0"/>
              </a:rPr>
              <a:t> and N.K. </a:t>
            </a:r>
            <a:r>
              <a:rPr lang="en-US" sz="2000" dirty="0" err="1" smtClean="0">
                <a:latin typeface="Arial Rounded MT Bold" pitchFamily="34" charset="0"/>
              </a:rPr>
              <a:t>Skrzhinskij</a:t>
            </a:r>
            <a:r>
              <a:rPr lang="en-US" sz="2000" dirty="0" smtClean="0">
                <a:latin typeface="Arial Rounded MT Bold" pitchFamily="34" charset="0"/>
              </a:rPr>
              <a:t>. Flown more than 90 times</a:t>
            </a:r>
            <a:r>
              <a:rPr lang="en-US" sz="2000" dirty="0" smtClean="0">
                <a:latin typeface="Arial Rounded MT Bold" pitchFamily="34" charset="0"/>
              </a:rPr>
              <a:t>. </a:t>
            </a:r>
            <a:endParaRPr lang="en-US" sz="2000" dirty="0">
              <a:latin typeface="Arial Rounded MT Bold" pitchFamily="34" charset="0"/>
            </a:endParaRPr>
          </a:p>
        </p:txBody>
      </p:sp>
    </p:spTree>
    <p:extLst>
      <p:ext uri="{BB962C8B-B14F-4D97-AF65-F5344CB8AC3E}">
        <p14:creationId xmlns:p14="http://schemas.microsoft.com/office/powerpoint/2010/main" val="3956255601"/>
      </p:ext>
    </p:extLst>
  </p:cSld>
  <p:clrMapOvr>
    <a:masterClrMapping/>
  </p:clrMapOvr>
  <mc:AlternateContent xmlns:mc="http://schemas.openxmlformats.org/markup-compatibility/2006" xmlns:p14="http://schemas.microsoft.com/office/powerpoint/2010/main">
    <mc:Choice Requires="p14">
      <p:transition spd="slow" p14:dur="2000" advTm="7035"/>
    </mc:Choice>
    <mc:Fallback xmlns="">
      <p:transition spd="slow" advTm="7035"/>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36637"/>
            <a:ext cx="4038600" cy="2782963"/>
          </a:xfrm>
        </p:spPr>
      </p:pic>
      <p:sp>
        <p:nvSpPr>
          <p:cNvPr id="2" name="Title 1"/>
          <p:cNvSpPr>
            <a:spLocks noGrp="1"/>
          </p:cNvSpPr>
          <p:nvPr>
            <p:ph type="title"/>
          </p:nvPr>
        </p:nvSpPr>
        <p:spPr/>
        <p:txBody>
          <a:bodyPr/>
          <a:lstStyle/>
          <a:p>
            <a:r>
              <a:rPr lang="en-US" dirty="0" smtClean="0">
                <a:latin typeface="Arial Black" pitchFamily="34" charset="0"/>
              </a:rPr>
              <a:t>  Kay Gyro 33/1 (1935)</a:t>
            </a:r>
            <a:endParaRPr lang="en-US" dirty="0">
              <a:latin typeface="Arial Black" pitchFamily="34" charset="0"/>
            </a:endParaRPr>
          </a:p>
        </p:txBody>
      </p:sp>
      <p:sp>
        <p:nvSpPr>
          <p:cNvPr id="3" name="TextBox 2"/>
          <p:cNvSpPr txBox="1"/>
          <p:nvPr/>
        </p:nvSpPr>
        <p:spPr>
          <a:xfrm>
            <a:off x="6172200" y="1524000"/>
            <a:ext cx="2438400" cy="2554545"/>
          </a:xfrm>
          <a:prstGeom prst="rect">
            <a:avLst/>
          </a:prstGeom>
          <a:noFill/>
        </p:spPr>
        <p:txBody>
          <a:bodyPr wrap="square" rtlCol="0">
            <a:spAutoFit/>
          </a:bodyPr>
          <a:lstStyle/>
          <a:p>
            <a:r>
              <a:rPr lang="en-US" sz="2000" dirty="0" smtClean="0">
                <a:latin typeface="Arial Rounded MT Bold" pitchFamily="34" charset="0"/>
              </a:rPr>
              <a:t>Designed by David Kay. A gyroplane with collective pitch control. 75 </a:t>
            </a:r>
            <a:r>
              <a:rPr lang="en-US" sz="2000" dirty="0" smtClean="0">
                <a:latin typeface="Arial Rounded MT Bold" pitchFamily="34" charset="0"/>
              </a:rPr>
              <a:t>hp. </a:t>
            </a:r>
            <a:r>
              <a:rPr lang="en-US" sz="2000" dirty="0" smtClean="0">
                <a:latin typeface="Arial Rounded MT Bold" pitchFamily="34" charset="0"/>
              </a:rPr>
              <a:t>engine. Empty weight 838 lbs. Single-seat.</a:t>
            </a:r>
            <a:endParaRPr lang="en-US" sz="2000" dirty="0">
              <a:latin typeface="Arial Rounded MT Bold" pitchFamily="34" charset="0"/>
            </a:endParaRPr>
          </a:p>
        </p:txBody>
      </p:sp>
    </p:spTree>
    <p:extLst>
      <p:ext uri="{BB962C8B-B14F-4D97-AF65-F5344CB8AC3E}">
        <p14:creationId xmlns:p14="http://schemas.microsoft.com/office/powerpoint/2010/main" val="1255692258"/>
      </p:ext>
    </p:extLst>
  </p:cSld>
  <p:clrMapOvr>
    <a:masterClrMapping/>
  </p:clrMapOvr>
  <mc:AlternateContent xmlns:mc="http://schemas.openxmlformats.org/markup-compatibility/2006" xmlns:p14="http://schemas.microsoft.com/office/powerpoint/2010/main">
    <mc:Choice Requires="p14">
      <p:transition spd="slow" p14:dur="2000" advTm="7167"/>
    </mc:Choice>
    <mc:Fallback xmlns="">
      <p:transition spd="slow" advTm="7167"/>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719" cy="45719"/>
          </a:xfrm>
        </p:spPr>
        <p:txBody>
          <a:bodyPr>
            <a:normAutofit fontScale="25000" lnSpcReduction="20000"/>
          </a:bodyPr>
          <a:lstStyle/>
          <a:p>
            <a:endParaRPr lang="en-US" dirty="0"/>
          </a:p>
        </p:txBody>
      </p:sp>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Kellett</a:t>
            </a:r>
            <a:r>
              <a:rPr lang="en-US" dirty="0" smtClean="0">
                <a:latin typeface="Arial Black" pitchFamily="34" charset="0"/>
              </a:rPr>
              <a:t> K-1</a:t>
            </a:r>
            <a:endParaRPr lang="en-US" dirty="0">
              <a:latin typeface="Arial Black" pitchFamily="34" charset="0"/>
            </a:endParaRPr>
          </a:p>
        </p:txBody>
      </p:sp>
      <p:pic>
        <p:nvPicPr>
          <p:cNvPr id="5122" name="Picture 2" descr="G:\kellett_k-1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938" y="1600200"/>
            <a:ext cx="3658062" cy="1335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86400" y="1600200"/>
            <a:ext cx="1828800" cy="1015663"/>
          </a:xfrm>
          <a:prstGeom prst="rect">
            <a:avLst/>
          </a:prstGeom>
          <a:noFill/>
        </p:spPr>
        <p:txBody>
          <a:bodyPr wrap="square" rtlCol="0">
            <a:spAutoFit/>
          </a:bodyPr>
          <a:lstStyle/>
          <a:p>
            <a:r>
              <a:rPr lang="en-US" sz="2000" dirty="0" err="1" smtClean="0">
                <a:latin typeface="Arial Rounded MT Bold" pitchFamily="34" charset="0"/>
              </a:rPr>
              <a:t>Kellett’s</a:t>
            </a:r>
            <a:r>
              <a:rPr lang="en-US" sz="2000" dirty="0" smtClean="0">
                <a:latin typeface="Arial Rounded MT Bold" pitchFamily="34" charset="0"/>
              </a:rPr>
              <a:t> first </a:t>
            </a:r>
            <a:r>
              <a:rPr lang="en-US" sz="2000" dirty="0" err="1" smtClean="0">
                <a:latin typeface="Arial Rounded MT Bold" pitchFamily="34" charset="0"/>
              </a:rPr>
              <a:t>autogyro</a:t>
            </a:r>
            <a:r>
              <a:rPr lang="en-US" sz="2000" dirty="0" smtClean="0">
                <a:latin typeface="Arial Rounded MT Bold" pitchFamily="34" charset="0"/>
              </a:rPr>
              <a:t>. Never flown. </a:t>
            </a:r>
            <a:endParaRPr lang="en-US" sz="2000" dirty="0">
              <a:latin typeface="Arial Rounded MT Bold" pitchFamily="34" charset="0"/>
            </a:endParaRPr>
          </a:p>
        </p:txBody>
      </p:sp>
    </p:spTree>
    <p:extLst>
      <p:ext uri="{BB962C8B-B14F-4D97-AF65-F5344CB8AC3E}">
        <p14:creationId xmlns:p14="http://schemas.microsoft.com/office/powerpoint/2010/main" val="3850731304"/>
      </p:ext>
    </p:extLst>
  </p:cSld>
  <p:clrMapOvr>
    <a:masterClrMapping/>
  </p:clrMapOvr>
  <mc:AlternateContent xmlns:mc="http://schemas.openxmlformats.org/markup-compatibility/2006" xmlns:p14="http://schemas.microsoft.com/office/powerpoint/2010/main">
    <mc:Choice Requires="p14">
      <p:transition spd="slow" p14:dur="2000" advTm="11671"/>
    </mc:Choice>
    <mc:Fallback xmlns="">
      <p:transition spd="slow" advTm="11671"/>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1" y="1600201"/>
            <a:ext cx="3884084" cy="1905000"/>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Kriek</a:t>
            </a:r>
            <a:endParaRPr lang="en-US" dirty="0">
              <a:latin typeface="Arial Black" pitchFamily="34" charset="0"/>
            </a:endParaRPr>
          </a:p>
        </p:txBody>
      </p:sp>
      <p:sp>
        <p:nvSpPr>
          <p:cNvPr id="3" name="TextBox 2"/>
          <p:cNvSpPr txBox="1"/>
          <p:nvPr/>
        </p:nvSpPr>
        <p:spPr>
          <a:xfrm>
            <a:off x="5486400" y="1600200"/>
            <a:ext cx="2133600" cy="1323439"/>
          </a:xfrm>
          <a:prstGeom prst="rect">
            <a:avLst/>
          </a:prstGeom>
          <a:noFill/>
        </p:spPr>
        <p:txBody>
          <a:bodyPr wrap="square" rtlCol="0">
            <a:spAutoFit/>
          </a:bodyPr>
          <a:lstStyle/>
          <a:p>
            <a:r>
              <a:rPr lang="en-US" sz="2000" dirty="0" smtClean="0">
                <a:latin typeface="Arial Rounded MT Bold" pitchFamily="34" charset="0"/>
              </a:rPr>
              <a:t>From S. Africa. A Wagtail Aviation design.</a:t>
            </a:r>
            <a:endParaRPr lang="en-US" sz="2000" dirty="0">
              <a:latin typeface="Arial Rounded MT Bold" pitchFamily="34" charset="0"/>
            </a:endParaRPr>
          </a:p>
        </p:txBody>
      </p:sp>
    </p:spTree>
    <p:extLst>
      <p:ext uri="{BB962C8B-B14F-4D97-AF65-F5344CB8AC3E}">
        <p14:creationId xmlns:p14="http://schemas.microsoft.com/office/powerpoint/2010/main" val="1990868154"/>
      </p:ext>
    </p:extLst>
  </p:cSld>
  <p:clrMapOvr>
    <a:masterClrMapping/>
  </p:clrMapOvr>
  <mc:AlternateContent xmlns:mc="http://schemas.openxmlformats.org/markup-compatibility/2006" xmlns:p14="http://schemas.microsoft.com/office/powerpoint/2010/main">
    <mc:Choice Requires="p14">
      <p:transition spd="slow" p14:dur="2000" advTm="7452"/>
    </mc:Choice>
    <mc:Fallback xmlns="">
      <p:transition spd="slow" advTm="7452"/>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33539"/>
            <a:ext cx="3703805" cy="2481261"/>
          </a:xfrm>
        </p:spPr>
      </p:pic>
      <p:sp>
        <p:nvSpPr>
          <p:cNvPr id="2" name="Title 1"/>
          <p:cNvSpPr>
            <a:spLocks noGrp="1"/>
          </p:cNvSpPr>
          <p:nvPr>
            <p:ph type="title"/>
          </p:nvPr>
        </p:nvSpPr>
        <p:spPr>
          <a:xfrm>
            <a:off x="914400" y="533400"/>
            <a:ext cx="8229600" cy="762000"/>
          </a:xfrm>
        </p:spPr>
        <p:txBody>
          <a:bodyPr/>
          <a:lstStyle/>
          <a:p>
            <a:r>
              <a:rPr lang="en-US" dirty="0" smtClean="0">
                <a:latin typeface="Arial Black" pitchFamily="34" charset="0"/>
              </a:rPr>
              <a:t>Little Wing</a:t>
            </a:r>
            <a:endParaRPr lang="en-US" dirty="0">
              <a:latin typeface="Arial Black" pitchFamily="34" charset="0"/>
            </a:endParaRPr>
          </a:p>
        </p:txBody>
      </p:sp>
      <p:sp>
        <p:nvSpPr>
          <p:cNvPr id="3" name="TextBox 2"/>
          <p:cNvSpPr txBox="1"/>
          <p:nvPr/>
        </p:nvSpPr>
        <p:spPr>
          <a:xfrm>
            <a:off x="5486400" y="1600200"/>
            <a:ext cx="2209800" cy="1292662"/>
          </a:xfrm>
          <a:prstGeom prst="rect">
            <a:avLst/>
          </a:prstGeom>
          <a:noFill/>
        </p:spPr>
        <p:txBody>
          <a:bodyPr wrap="square" rtlCol="0">
            <a:spAutoFit/>
          </a:bodyPr>
          <a:lstStyle/>
          <a:p>
            <a:r>
              <a:rPr lang="en-US" sz="2000" dirty="0" smtClean="0">
                <a:latin typeface="Arial Rounded MT Bold" pitchFamily="34" charset="0"/>
              </a:rPr>
              <a:t>Little Wing </a:t>
            </a:r>
            <a:r>
              <a:rPr lang="en-US" sz="2000" dirty="0">
                <a:latin typeface="Arial Rounded MT Bold" pitchFamily="34" charset="0"/>
              </a:rPr>
              <a:t>by Ron Herron. Flies well. </a:t>
            </a:r>
          </a:p>
          <a:p>
            <a:endParaRPr lang="en-US" dirty="0"/>
          </a:p>
        </p:txBody>
      </p:sp>
    </p:spTree>
    <p:extLst>
      <p:ext uri="{BB962C8B-B14F-4D97-AF65-F5344CB8AC3E}">
        <p14:creationId xmlns:p14="http://schemas.microsoft.com/office/powerpoint/2010/main" val="642024843"/>
      </p:ext>
    </p:extLst>
  </p:cSld>
  <p:clrMapOvr>
    <a:masterClrMapping/>
  </p:clrMapOvr>
  <mc:AlternateContent xmlns:mc="http://schemas.openxmlformats.org/markup-compatibility/2006" xmlns:p14="http://schemas.microsoft.com/office/powerpoint/2010/main">
    <mc:Choice Requires="p14">
      <p:transition spd="slow" p14:dur="2000" advTm="7716"/>
    </mc:Choice>
    <mc:Fallback xmlns="">
      <p:transition spd="slow" advTm="7716"/>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663821" cy="1447800"/>
          </a:xfrm>
        </p:spPr>
      </p:pic>
      <p:sp>
        <p:nvSpPr>
          <p:cNvPr id="2" name="Title 1"/>
          <p:cNvSpPr>
            <a:spLocks noGrp="1"/>
          </p:cNvSpPr>
          <p:nvPr>
            <p:ph type="title"/>
          </p:nvPr>
        </p:nvSpPr>
        <p:spPr/>
        <p:txBody>
          <a:bodyPr/>
          <a:lstStyle/>
          <a:p>
            <a:r>
              <a:rPr lang="en-US" dirty="0" smtClean="0">
                <a:latin typeface="Arial Black" pitchFamily="34" charset="0"/>
              </a:rPr>
              <a:t>  Ninja</a:t>
            </a:r>
            <a:endParaRPr lang="en-US" dirty="0">
              <a:latin typeface="Arial Black" pitchFamily="34" charset="0"/>
            </a:endParaRPr>
          </a:p>
        </p:txBody>
      </p:sp>
      <p:sp>
        <p:nvSpPr>
          <p:cNvPr id="3" name="TextBox 2"/>
          <p:cNvSpPr txBox="1"/>
          <p:nvPr/>
        </p:nvSpPr>
        <p:spPr>
          <a:xfrm>
            <a:off x="914400" y="5181600"/>
            <a:ext cx="184731" cy="369332"/>
          </a:xfrm>
          <a:prstGeom prst="rect">
            <a:avLst/>
          </a:prstGeom>
          <a:noFill/>
        </p:spPr>
        <p:txBody>
          <a:bodyPr wrap="none" rtlCol="0">
            <a:spAutoFit/>
          </a:bodyPr>
          <a:lstStyle/>
          <a:p>
            <a:endParaRPr lang="en-US"/>
          </a:p>
        </p:txBody>
      </p:sp>
      <p:sp>
        <p:nvSpPr>
          <p:cNvPr id="5" name="TextBox 4"/>
          <p:cNvSpPr txBox="1"/>
          <p:nvPr/>
        </p:nvSpPr>
        <p:spPr>
          <a:xfrm>
            <a:off x="5486400" y="1600200"/>
            <a:ext cx="2590800" cy="400110"/>
          </a:xfrm>
          <a:prstGeom prst="rect">
            <a:avLst/>
          </a:prstGeom>
          <a:noFill/>
        </p:spPr>
        <p:txBody>
          <a:bodyPr wrap="square" rtlCol="0">
            <a:spAutoFit/>
          </a:bodyPr>
          <a:lstStyle/>
          <a:p>
            <a:r>
              <a:rPr lang="en-US" sz="2000" dirty="0" smtClean="0">
                <a:latin typeface="Arial Rounded MT Bold" pitchFamily="34" charset="0"/>
              </a:rPr>
              <a:t>No info available.</a:t>
            </a:r>
            <a:endParaRPr lang="en-US" sz="2000" dirty="0">
              <a:latin typeface="Arial Rounded MT Bold" pitchFamily="34" charset="0"/>
            </a:endParaRPr>
          </a:p>
        </p:txBody>
      </p:sp>
    </p:spTree>
    <p:extLst>
      <p:ext uri="{BB962C8B-B14F-4D97-AF65-F5344CB8AC3E}">
        <p14:creationId xmlns:p14="http://schemas.microsoft.com/office/powerpoint/2010/main" val="3963451109"/>
      </p:ext>
    </p:extLst>
  </p:cSld>
  <p:clrMapOvr>
    <a:masterClrMapping/>
  </p:clrMapOvr>
  <mc:AlternateContent xmlns:mc="http://schemas.openxmlformats.org/markup-compatibility/2006" xmlns:p14="http://schemas.microsoft.com/office/powerpoint/2010/main">
    <mc:Choice Requires="p14">
      <p:transition spd="slow" p14:dur="2000" advTm="7983"/>
    </mc:Choice>
    <mc:Fallback xmlns="">
      <p:transition spd="slow" advTm="7983"/>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4170"/>
            <a:ext cx="3429000" cy="2571750"/>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Oskbes</a:t>
            </a:r>
            <a:r>
              <a:rPr lang="en-US" dirty="0" smtClean="0">
                <a:latin typeface="Arial Black" pitchFamily="34" charset="0"/>
              </a:rPr>
              <a:t> Mai-208</a:t>
            </a:r>
            <a:endParaRPr lang="en-US" dirty="0">
              <a:latin typeface="Arial Black" pitchFamily="34" charset="0"/>
            </a:endParaRPr>
          </a:p>
        </p:txBody>
      </p:sp>
      <p:sp>
        <p:nvSpPr>
          <p:cNvPr id="3" name="TextBox 2"/>
          <p:cNvSpPr txBox="1"/>
          <p:nvPr/>
        </p:nvSpPr>
        <p:spPr>
          <a:xfrm>
            <a:off x="5410200" y="1600200"/>
            <a:ext cx="2209800" cy="1323439"/>
          </a:xfrm>
          <a:prstGeom prst="rect">
            <a:avLst/>
          </a:prstGeom>
          <a:noFill/>
        </p:spPr>
        <p:txBody>
          <a:bodyPr wrap="square" rtlCol="0">
            <a:spAutoFit/>
          </a:bodyPr>
          <a:lstStyle/>
          <a:p>
            <a:r>
              <a:rPr lang="en-US" sz="2000" dirty="0" smtClean="0">
                <a:latin typeface="Arial Rounded MT Bold" pitchFamily="34" charset="0"/>
              </a:rPr>
              <a:t>2 seat crop duster and trainer by A. </a:t>
            </a:r>
            <a:r>
              <a:rPr lang="en-US" sz="2000" dirty="0" err="1" smtClean="0">
                <a:latin typeface="Arial Rounded MT Bold" pitchFamily="34" charset="0"/>
              </a:rPr>
              <a:t>Zorin</a:t>
            </a:r>
            <a:r>
              <a:rPr lang="en-US" sz="2000" dirty="0" smtClean="0">
                <a:latin typeface="Arial Rounded MT Bold" pitchFamily="34" charset="0"/>
              </a:rPr>
              <a:t>, designer</a:t>
            </a:r>
            <a:endParaRPr lang="en-US" sz="2000" dirty="0">
              <a:latin typeface="Arial Rounded MT Bold" pitchFamily="34" charset="0"/>
            </a:endParaRPr>
          </a:p>
        </p:txBody>
      </p:sp>
    </p:spTree>
    <p:extLst>
      <p:ext uri="{BB962C8B-B14F-4D97-AF65-F5344CB8AC3E}">
        <p14:creationId xmlns:p14="http://schemas.microsoft.com/office/powerpoint/2010/main" val="3364038632"/>
      </p:ext>
    </p:extLst>
  </p:cSld>
  <p:clrMapOvr>
    <a:masterClrMapping/>
  </p:clrMapOvr>
  <mc:AlternateContent xmlns:mc="http://schemas.openxmlformats.org/markup-compatibility/2006" xmlns:p14="http://schemas.microsoft.com/office/powerpoint/2010/main">
    <mc:Choice Requires="p14">
      <p:transition spd="slow" p14:dur="2000" advTm="6980"/>
    </mc:Choice>
    <mc:Fallback xmlns="">
      <p:transition spd="slow" advTm="698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5719" cy="45719"/>
          </a:xfrm>
        </p:spPr>
        <p:txBody>
          <a:bodyPr>
            <a:normAutofit fontScale="25000" lnSpcReduction="20000"/>
          </a:bodyPr>
          <a:lstStyle/>
          <a:p>
            <a:endParaRPr lang="en-US" dirty="0"/>
          </a:p>
        </p:txBody>
      </p:sp>
      <p:sp>
        <p:nvSpPr>
          <p:cNvPr id="3" name="Title 2"/>
          <p:cNvSpPr>
            <a:spLocks noGrp="1"/>
          </p:cNvSpPr>
          <p:nvPr>
            <p:ph type="title"/>
          </p:nvPr>
        </p:nvSpPr>
        <p:spPr>
          <a:xfrm>
            <a:off x="533400" y="436418"/>
            <a:ext cx="8229600" cy="1143000"/>
          </a:xfrm>
        </p:spPr>
        <p:txBody>
          <a:bodyPr/>
          <a:lstStyle/>
          <a:p>
            <a:r>
              <a:rPr lang="en-US" dirty="0" smtClean="0">
                <a:latin typeface="Arial Black" pitchFamily="34" charset="0"/>
              </a:rPr>
              <a:t>  </a:t>
            </a:r>
            <a:r>
              <a:rPr lang="en-US" dirty="0" err="1" smtClean="0">
                <a:latin typeface="Arial Black" pitchFamily="34" charset="0"/>
              </a:rPr>
              <a:t>Phenix</a:t>
            </a:r>
            <a:r>
              <a:rPr lang="en-US" dirty="0" smtClean="0">
                <a:latin typeface="Arial Black" pitchFamily="34" charset="0"/>
              </a:rPr>
              <a:t> (Spain)</a:t>
            </a:r>
            <a:endParaRPr lang="en-US" dirty="0">
              <a:latin typeface="Arial Black" pitchFamily="34" charset="0"/>
            </a:endParaRPr>
          </a:p>
        </p:txBody>
      </p:sp>
      <p:pic>
        <p:nvPicPr>
          <p:cNvPr id="8194" name="Picture 2" descr="G:\phenix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4114800" cy="20831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48400" y="1524000"/>
            <a:ext cx="2133600" cy="1631216"/>
          </a:xfrm>
          <a:prstGeom prst="rect">
            <a:avLst/>
          </a:prstGeom>
          <a:noFill/>
        </p:spPr>
        <p:txBody>
          <a:bodyPr wrap="square" rtlCol="0">
            <a:spAutoFit/>
          </a:bodyPr>
          <a:lstStyle/>
          <a:p>
            <a:r>
              <a:rPr lang="en-US" sz="2000" dirty="0" smtClean="0">
                <a:latin typeface="Arial Rounded MT Bold" pitchFamily="34" charset="0"/>
              </a:rPr>
              <a:t>First demonstrated in 2009. Production </a:t>
            </a:r>
            <a:r>
              <a:rPr lang="en-US" sz="2000" dirty="0" err="1" smtClean="0">
                <a:latin typeface="Arial Rounded MT Bold" pitchFamily="34" charset="0"/>
              </a:rPr>
              <a:t>autogyro</a:t>
            </a:r>
            <a:r>
              <a:rPr lang="en-US" sz="2000" dirty="0" smtClean="0">
                <a:latin typeface="Arial Rounded MT Bold" pitchFamily="34" charset="0"/>
              </a:rPr>
              <a:t>.</a:t>
            </a:r>
            <a:endParaRPr lang="en-US" sz="2000" dirty="0">
              <a:latin typeface="Arial Rounded MT Bold" pitchFamily="34" charset="0"/>
            </a:endParaRPr>
          </a:p>
        </p:txBody>
      </p:sp>
    </p:spTree>
    <p:extLst>
      <p:ext uri="{BB962C8B-B14F-4D97-AF65-F5344CB8AC3E}">
        <p14:creationId xmlns:p14="http://schemas.microsoft.com/office/powerpoint/2010/main" val="2344574250"/>
      </p:ext>
    </p:extLst>
  </p:cSld>
  <p:clrMapOvr>
    <a:masterClrMapping/>
  </p:clrMapOvr>
  <mc:AlternateContent xmlns:mc="http://schemas.openxmlformats.org/markup-compatibility/2006" xmlns:p14="http://schemas.microsoft.com/office/powerpoint/2010/main">
    <mc:Choice Requires="p14">
      <p:transition spd="slow" p14:dur="2000" advTm="7157"/>
    </mc:Choice>
    <mc:Fallback xmlns="">
      <p:transition spd="slow" advTm="7157"/>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14401" y="1600200"/>
            <a:ext cx="3810000" cy="2781300"/>
          </a:xfrm>
        </p:spPr>
      </p:pic>
      <p:sp>
        <p:nvSpPr>
          <p:cNvPr id="2" name="Title 1"/>
          <p:cNvSpPr>
            <a:spLocks noGrp="1"/>
          </p:cNvSpPr>
          <p:nvPr>
            <p:ph type="title"/>
          </p:nvPr>
        </p:nvSpPr>
        <p:spPr/>
        <p:txBody>
          <a:bodyPr/>
          <a:lstStyle/>
          <a:p>
            <a:r>
              <a:rPr lang="en-US" dirty="0" smtClean="0">
                <a:latin typeface="Arial Black" pitchFamily="34" charset="0"/>
              </a:rPr>
              <a:t>  American A-35 (1935)</a:t>
            </a:r>
            <a:endParaRPr lang="en-US" dirty="0">
              <a:latin typeface="Arial Black" pitchFamily="34" charset="0"/>
            </a:endParaRPr>
          </a:p>
        </p:txBody>
      </p:sp>
      <p:sp>
        <p:nvSpPr>
          <p:cNvPr id="3" name="TextBox 2"/>
          <p:cNvSpPr txBox="1"/>
          <p:nvPr/>
        </p:nvSpPr>
        <p:spPr>
          <a:xfrm>
            <a:off x="5486400" y="1600200"/>
            <a:ext cx="2743200" cy="1323439"/>
          </a:xfrm>
          <a:prstGeom prst="rect">
            <a:avLst/>
          </a:prstGeom>
          <a:noFill/>
        </p:spPr>
        <p:txBody>
          <a:bodyPr wrap="square" rtlCol="0">
            <a:spAutoFit/>
          </a:bodyPr>
          <a:lstStyle/>
          <a:p>
            <a:r>
              <a:rPr lang="en-US" sz="2000" dirty="0" smtClean="0">
                <a:latin typeface="Arial Rounded MT Bold" pitchFamily="34" charset="0"/>
              </a:rPr>
              <a:t>Designed as a road-able craft. Based around a Pitcairn model.</a:t>
            </a:r>
            <a:endParaRPr lang="en-US" sz="2000" dirty="0">
              <a:latin typeface="Arial Rounded MT Bold" pitchFamily="34" charset="0"/>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80596114"/>
      </p:ext>
    </p:extLst>
  </p:cSld>
  <p:clrMapOvr>
    <a:masterClrMapping/>
  </p:clrMapOvr>
  <mc:AlternateContent xmlns:mc="http://schemas.openxmlformats.org/markup-compatibility/2006">
    <mc:Choice xmlns:p14="http://schemas.microsoft.com/office/powerpoint/2010/main" Requires="p14">
      <p:transition spd="slow" p14:dur="2000" advTm="7288"/>
    </mc:Choice>
    <mc:Fallback>
      <p:transition spd="slow" advTm="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757" y="1600200"/>
            <a:ext cx="3714243" cy="1991518"/>
          </a:xfrm>
        </p:spPr>
      </p:pic>
      <p:sp>
        <p:nvSpPr>
          <p:cNvPr id="2" name="Title 1"/>
          <p:cNvSpPr>
            <a:spLocks noGrp="1"/>
          </p:cNvSpPr>
          <p:nvPr>
            <p:ph type="title"/>
          </p:nvPr>
        </p:nvSpPr>
        <p:spPr/>
        <p:txBody>
          <a:bodyPr/>
          <a:lstStyle/>
          <a:p>
            <a:r>
              <a:rPr lang="en-US" b="1" dirty="0" smtClean="0">
                <a:latin typeface="Arial Black" pitchFamily="34" charset="0"/>
              </a:rPr>
              <a:t>  </a:t>
            </a:r>
            <a:r>
              <a:rPr lang="en-US" b="1" dirty="0" err="1" smtClean="0">
                <a:latin typeface="Arial Black" pitchFamily="34" charset="0"/>
              </a:rPr>
              <a:t>Pitbull</a:t>
            </a:r>
            <a:endParaRPr lang="en-US" b="1" dirty="0">
              <a:latin typeface="Arial Black" pitchFamily="34" charset="0"/>
            </a:endParaRPr>
          </a:p>
        </p:txBody>
      </p:sp>
      <p:sp>
        <p:nvSpPr>
          <p:cNvPr id="3" name="TextBox 2"/>
          <p:cNvSpPr txBox="1"/>
          <p:nvPr/>
        </p:nvSpPr>
        <p:spPr>
          <a:xfrm>
            <a:off x="5486400" y="1600200"/>
            <a:ext cx="2895600" cy="1600438"/>
          </a:xfrm>
          <a:prstGeom prst="rect">
            <a:avLst/>
          </a:prstGeom>
          <a:noFill/>
        </p:spPr>
        <p:txBody>
          <a:bodyPr wrap="square" rtlCol="0">
            <a:spAutoFit/>
          </a:bodyPr>
          <a:lstStyle/>
          <a:p>
            <a:r>
              <a:rPr lang="en-US" sz="2000" dirty="0">
                <a:latin typeface="Arial Rounded MT Bold" pitchFamily="34" charset="0"/>
              </a:rPr>
              <a:t>The </a:t>
            </a:r>
            <a:r>
              <a:rPr lang="en-US" sz="2000" dirty="0" err="1">
                <a:latin typeface="Arial Rounded MT Bold" pitchFamily="34" charset="0"/>
              </a:rPr>
              <a:t>PitBull</a:t>
            </a:r>
            <a:r>
              <a:rPr lang="en-US" sz="2000" dirty="0">
                <a:latin typeface="Arial Rounded MT Bold" pitchFamily="34" charset="0"/>
              </a:rPr>
              <a:t> by John </a:t>
            </a:r>
            <a:r>
              <a:rPr lang="en-US" sz="2000" dirty="0" smtClean="0">
                <a:latin typeface="Arial Rounded MT Bold" pitchFamily="34" charset="0"/>
              </a:rPr>
              <a:t>Van </a:t>
            </a:r>
            <a:r>
              <a:rPr lang="en-US" sz="2000" dirty="0" err="1" smtClean="0">
                <a:latin typeface="Arial Rounded MT Bold" pitchFamily="34" charset="0"/>
              </a:rPr>
              <a:t>Vorhees</a:t>
            </a:r>
            <a:r>
              <a:rPr lang="en-US" sz="2000" dirty="0">
                <a:latin typeface="Arial Rounded MT Bold" pitchFamily="34" charset="0"/>
              </a:rPr>
              <a:t>. It has flown quite successfully</a:t>
            </a:r>
          </a:p>
          <a:p>
            <a:endParaRPr lang="en-US" dirty="0"/>
          </a:p>
        </p:txBody>
      </p:sp>
    </p:spTree>
    <p:extLst>
      <p:ext uri="{BB962C8B-B14F-4D97-AF65-F5344CB8AC3E}">
        <p14:creationId xmlns:p14="http://schemas.microsoft.com/office/powerpoint/2010/main" val="465375910"/>
      </p:ext>
    </p:extLst>
  </p:cSld>
  <p:clrMapOvr>
    <a:masterClrMapping/>
  </p:clrMapOvr>
  <mc:AlternateContent xmlns:mc="http://schemas.openxmlformats.org/markup-compatibility/2006" xmlns:p14="http://schemas.microsoft.com/office/powerpoint/2010/main">
    <mc:Choice Requires="p14">
      <p:transition spd="slow" p14:dur="2000" advTm="7206"/>
    </mc:Choice>
    <mc:Fallback xmlns="">
      <p:transition spd="slow" advTm="7206"/>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600201"/>
            <a:ext cx="3482256" cy="1295399"/>
          </a:xfrm>
        </p:spPr>
      </p:pic>
      <p:sp>
        <p:nvSpPr>
          <p:cNvPr id="2" name="Title 1"/>
          <p:cNvSpPr>
            <a:spLocks noGrp="1"/>
          </p:cNvSpPr>
          <p:nvPr>
            <p:ph type="title"/>
          </p:nvPr>
        </p:nvSpPr>
        <p:spPr/>
        <p:txBody>
          <a:bodyPr>
            <a:normAutofit/>
          </a:bodyPr>
          <a:lstStyle/>
          <a:p>
            <a:r>
              <a:rPr lang="en-US" dirty="0" smtClean="0">
                <a:latin typeface="Arial Black" pitchFamily="34" charset="0"/>
              </a:rPr>
              <a:t>  </a:t>
            </a:r>
            <a:r>
              <a:rPr lang="en-US" dirty="0" err="1" smtClean="0">
                <a:latin typeface="Arial Black" pitchFamily="34" charset="0"/>
              </a:rPr>
              <a:t>Whirlwing</a:t>
            </a:r>
            <a:r>
              <a:rPr lang="en-US" dirty="0" smtClean="0">
                <a:latin typeface="Arial Black" pitchFamily="34" charset="0"/>
              </a:rPr>
              <a:t>. (1939) </a:t>
            </a:r>
            <a:endParaRPr lang="en-US" dirty="0">
              <a:latin typeface="Arial Black" pitchFamily="34" charset="0"/>
            </a:endParaRPr>
          </a:p>
        </p:txBody>
      </p:sp>
      <p:sp>
        <p:nvSpPr>
          <p:cNvPr id="3" name="TextBox 2"/>
          <p:cNvSpPr txBox="1"/>
          <p:nvPr/>
        </p:nvSpPr>
        <p:spPr>
          <a:xfrm>
            <a:off x="5257800" y="1524000"/>
            <a:ext cx="2590800" cy="1631216"/>
          </a:xfrm>
          <a:prstGeom prst="rect">
            <a:avLst/>
          </a:prstGeom>
          <a:noFill/>
        </p:spPr>
        <p:txBody>
          <a:bodyPr wrap="square" rtlCol="0">
            <a:spAutoFit/>
          </a:bodyPr>
          <a:lstStyle/>
          <a:p>
            <a:r>
              <a:rPr lang="en-US" sz="2000" dirty="0" smtClean="0">
                <a:latin typeface="Arial Rounded MT Bold" pitchFamily="34" charset="0"/>
              </a:rPr>
              <a:t>Pitcairn/Larsen PA-36. All metal. 165 </a:t>
            </a:r>
            <a:r>
              <a:rPr lang="en-US" sz="2000" dirty="0" smtClean="0">
                <a:latin typeface="Arial Rounded MT Bold" pitchFamily="34" charset="0"/>
              </a:rPr>
              <a:t>hp. </a:t>
            </a:r>
            <a:r>
              <a:rPr lang="en-US" sz="2000" dirty="0" smtClean="0">
                <a:latin typeface="Arial Rounded MT Bold" pitchFamily="34" charset="0"/>
              </a:rPr>
              <a:t>engine. Direct-control rotor. 2-seater.</a:t>
            </a:r>
            <a:endParaRPr lang="en-US" sz="2000" dirty="0">
              <a:latin typeface="Arial Rounded MT Bold" pitchFamily="34" charset="0"/>
            </a:endParaRPr>
          </a:p>
        </p:txBody>
      </p:sp>
    </p:spTree>
    <p:extLst>
      <p:ext uri="{BB962C8B-B14F-4D97-AF65-F5344CB8AC3E}">
        <p14:creationId xmlns:p14="http://schemas.microsoft.com/office/powerpoint/2010/main" val="4113875377"/>
      </p:ext>
    </p:extLst>
  </p:cSld>
  <p:clrMapOvr>
    <a:masterClrMapping/>
  </p:clrMapOvr>
  <mc:AlternateContent xmlns:mc="http://schemas.openxmlformats.org/markup-compatibility/2006" xmlns:p14="http://schemas.microsoft.com/office/powerpoint/2010/main">
    <mc:Choice Requires="p14">
      <p:transition spd="slow" p14:dur="2000" advTm="7449"/>
    </mc:Choice>
    <mc:Fallback xmlns="">
      <p:transition spd="slow" advTm="7449"/>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636487"/>
            <a:ext cx="2819400" cy="3729365"/>
          </a:xfrm>
        </p:spPr>
      </p:pic>
      <p:sp>
        <p:nvSpPr>
          <p:cNvPr id="2" name="Title 1"/>
          <p:cNvSpPr>
            <a:spLocks noGrp="1"/>
          </p:cNvSpPr>
          <p:nvPr>
            <p:ph type="title"/>
          </p:nvPr>
        </p:nvSpPr>
        <p:spPr/>
        <p:txBody>
          <a:bodyPr/>
          <a:lstStyle/>
          <a:p>
            <a:r>
              <a:rPr lang="en-US" dirty="0" smtClean="0">
                <a:latin typeface="Arial Black" pitchFamily="34" charset="0"/>
              </a:rPr>
              <a:t>  Popular Mechanics</a:t>
            </a:r>
            <a:endParaRPr lang="en-US" dirty="0">
              <a:latin typeface="Arial Black" pitchFamily="34" charset="0"/>
            </a:endParaRPr>
          </a:p>
        </p:txBody>
      </p:sp>
      <p:sp>
        <p:nvSpPr>
          <p:cNvPr id="3" name="TextBox 2"/>
          <p:cNvSpPr txBox="1"/>
          <p:nvPr/>
        </p:nvSpPr>
        <p:spPr>
          <a:xfrm>
            <a:off x="4572000" y="1676400"/>
            <a:ext cx="3048000" cy="1600438"/>
          </a:xfrm>
          <a:prstGeom prst="rect">
            <a:avLst/>
          </a:prstGeom>
          <a:noFill/>
        </p:spPr>
        <p:txBody>
          <a:bodyPr wrap="square" rtlCol="0">
            <a:spAutoFit/>
          </a:bodyPr>
          <a:lstStyle/>
          <a:p>
            <a:r>
              <a:rPr lang="en-US" sz="2000" dirty="0">
                <a:latin typeface="Arial Rounded MT Bold" pitchFamily="34" charset="0"/>
              </a:rPr>
              <a:t>In Popular Mechanics. Chiropractors Gustafson/</a:t>
            </a:r>
            <a:r>
              <a:rPr lang="en-US" sz="2000" dirty="0" err="1">
                <a:latin typeface="Arial Rounded MT Bold" pitchFamily="34" charset="0"/>
              </a:rPr>
              <a:t>Stober</a:t>
            </a:r>
            <a:r>
              <a:rPr lang="en-US" sz="2000" dirty="0">
                <a:latin typeface="Arial Rounded MT Bold" pitchFamily="34" charset="0"/>
              </a:rPr>
              <a:t> from Portland, OR.</a:t>
            </a:r>
          </a:p>
          <a:p>
            <a:endParaRPr lang="en-US" dirty="0"/>
          </a:p>
        </p:txBody>
      </p:sp>
    </p:spTree>
    <p:extLst>
      <p:ext uri="{BB962C8B-B14F-4D97-AF65-F5344CB8AC3E}">
        <p14:creationId xmlns:p14="http://schemas.microsoft.com/office/powerpoint/2010/main" val="3965554371"/>
      </p:ext>
    </p:extLst>
  </p:cSld>
  <p:clrMapOvr>
    <a:masterClrMapping/>
  </p:clrMapOvr>
  <mc:AlternateContent xmlns:mc="http://schemas.openxmlformats.org/markup-compatibility/2006" xmlns:p14="http://schemas.microsoft.com/office/powerpoint/2010/main">
    <mc:Choice Requires="p14">
      <p:transition spd="slow" p14:dur="2000" advTm="7329"/>
    </mc:Choice>
    <mc:Fallback xmlns="">
      <p:transition spd="slow" advTm="7329"/>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600200"/>
            <a:ext cx="3265715" cy="2286000"/>
          </a:xfrm>
        </p:spPr>
      </p:pic>
      <p:sp>
        <p:nvSpPr>
          <p:cNvPr id="2" name="Title 1"/>
          <p:cNvSpPr>
            <a:spLocks noGrp="1"/>
          </p:cNvSpPr>
          <p:nvPr>
            <p:ph type="title"/>
          </p:nvPr>
        </p:nvSpPr>
        <p:spPr/>
        <p:txBody>
          <a:bodyPr/>
          <a:lstStyle/>
          <a:p>
            <a:r>
              <a:rPr lang="en-US" dirty="0" smtClean="0">
                <a:latin typeface="Arial Black" pitchFamily="34" charset="0"/>
              </a:rPr>
              <a:t>  Raven</a:t>
            </a:r>
            <a:endParaRPr lang="en-US" dirty="0">
              <a:latin typeface="Arial Black" pitchFamily="34" charset="0"/>
            </a:endParaRPr>
          </a:p>
        </p:txBody>
      </p:sp>
      <p:sp>
        <p:nvSpPr>
          <p:cNvPr id="5" name="TextBox 4"/>
          <p:cNvSpPr txBox="1"/>
          <p:nvPr/>
        </p:nvSpPr>
        <p:spPr>
          <a:xfrm>
            <a:off x="5486400" y="1600200"/>
            <a:ext cx="2743200" cy="984885"/>
          </a:xfrm>
          <a:prstGeom prst="rect">
            <a:avLst/>
          </a:prstGeom>
          <a:noFill/>
        </p:spPr>
        <p:txBody>
          <a:bodyPr wrap="square" rtlCol="0">
            <a:spAutoFit/>
          </a:bodyPr>
          <a:lstStyle/>
          <a:p>
            <a:r>
              <a:rPr lang="en-US" sz="2000" dirty="0" smtClean="0">
                <a:latin typeface="Arial Rounded MT Bold" pitchFamily="34" charset="0"/>
              </a:rPr>
              <a:t>Designed by  </a:t>
            </a:r>
            <a:r>
              <a:rPr lang="en-US" sz="2000" dirty="0" err="1">
                <a:latin typeface="Arial Rounded MT Bold" pitchFamily="34" charset="0"/>
              </a:rPr>
              <a:t>Jeron</a:t>
            </a:r>
            <a:r>
              <a:rPr lang="en-US" sz="2000" dirty="0">
                <a:latin typeface="Arial Rounded MT Bold" pitchFamily="34" charset="0"/>
              </a:rPr>
              <a:t> Smith. Never flown</a:t>
            </a:r>
          </a:p>
          <a:p>
            <a:endParaRPr lang="en-US" dirty="0"/>
          </a:p>
        </p:txBody>
      </p:sp>
    </p:spTree>
    <p:extLst>
      <p:ext uri="{BB962C8B-B14F-4D97-AF65-F5344CB8AC3E}">
        <p14:creationId xmlns:p14="http://schemas.microsoft.com/office/powerpoint/2010/main" val="3236507847"/>
      </p:ext>
    </p:extLst>
  </p:cSld>
  <p:clrMapOvr>
    <a:masterClrMapping/>
  </p:clrMapOvr>
  <mc:AlternateContent xmlns:mc="http://schemas.openxmlformats.org/markup-compatibility/2006" xmlns:p14="http://schemas.microsoft.com/office/powerpoint/2010/main">
    <mc:Choice Requires="p14">
      <p:transition spd="slow" p14:dur="2000" advTm="7804"/>
    </mc:Choice>
    <mc:Fallback xmlns="">
      <p:transition spd="slow" advTm="7804"/>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81329"/>
            <a:ext cx="76200" cy="55688"/>
          </a:xfrm>
        </p:spPr>
        <p:txBody>
          <a:bodyPr>
            <a:normAutofit fontScale="25000" lnSpcReduction="20000"/>
          </a:bodyPr>
          <a:lstStyle/>
          <a:p>
            <a:endParaRPr lang="en-US" dirty="0"/>
          </a:p>
        </p:txBody>
      </p:sp>
      <p:sp>
        <p:nvSpPr>
          <p:cNvPr id="3" name="Title 2"/>
          <p:cNvSpPr>
            <a:spLocks noGrp="1"/>
          </p:cNvSpPr>
          <p:nvPr>
            <p:ph type="title"/>
          </p:nvPr>
        </p:nvSpPr>
        <p:spPr/>
        <p:txBody>
          <a:bodyPr/>
          <a:lstStyle/>
          <a:p>
            <a:r>
              <a:rPr lang="en-US" dirty="0" smtClean="0">
                <a:latin typeface="Arial Black" pitchFamily="34" charset="0"/>
              </a:rPr>
              <a:t>  SE-700</a:t>
            </a:r>
            <a:endParaRPr lang="en-US" dirty="0">
              <a:latin typeface="Arial Black" pitchFamily="34" charset="0"/>
            </a:endParaRPr>
          </a:p>
        </p:txBody>
      </p:sp>
      <p:pic>
        <p:nvPicPr>
          <p:cNvPr id="9218" name="Picture 2" descr="G:\se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193" y="1613217"/>
            <a:ext cx="4218207" cy="29587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91200" y="1524000"/>
            <a:ext cx="1600200" cy="1938992"/>
          </a:xfrm>
          <a:prstGeom prst="rect">
            <a:avLst/>
          </a:prstGeom>
          <a:noFill/>
        </p:spPr>
        <p:txBody>
          <a:bodyPr wrap="square" rtlCol="0">
            <a:spAutoFit/>
          </a:bodyPr>
          <a:lstStyle/>
          <a:p>
            <a:r>
              <a:rPr lang="en-US" sz="2000" dirty="0" smtClean="0">
                <a:latin typeface="Arial Rounded MT Bold" pitchFamily="34" charset="0"/>
              </a:rPr>
              <a:t>SNCASE Is a three-</a:t>
            </a:r>
            <a:r>
              <a:rPr lang="en-US" sz="2000" dirty="0" err="1" smtClean="0">
                <a:latin typeface="Arial Rounded MT Bold" pitchFamily="34" charset="0"/>
              </a:rPr>
              <a:t>seater</a:t>
            </a:r>
            <a:r>
              <a:rPr lang="en-US" sz="2000" dirty="0" smtClean="0">
                <a:latin typeface="Arial Rounded MT Bold" pitchFamily="34" charset="0"/>
              </a:rPr>
              <a:t>. Jump take-off. 28-137 mph.</a:t>
            </a:r>
            <a:endParaRPr lang="en-US" sz="2000" dirty="0">
              <a:latin typeface="Arial Rounded MT Bold" pitchFamily="34" charset="0"/>
            </a:endParaRPr>
          </a:p>
        </p:txBody>
      </p:sp>
    </p:spTree>
    <p:extLst>
      <p:ext uri="{BB962C8B-B14F-4D97-AF65-F5344CB8AC3E}">
        <p14:creationId xmlns:p14="http://schemas.microsoft.com/office/powerpoint/2010/main" val="1439745862"/>
      </p:ext>
    </p:extLst>
  </p:cSld>
  <p:clrMapOvr>
    <a:masterClrMapping/>
  </p:clrMapOvr>
  <mc:AlternateContent xmlns:mc="http://schemas.openxmlformats.org/markup-compatibility/2006" xmlns:p14="http://schemas.microsoft.com/office/powerpoint/2010/main">
    <mc:Choice Requires="p14">
      <p:transition spd="slow" p14:dur="2000" advTm="7181"/>
    </mc:Choice>
    <mc:Fallback xmlns="">
      <p:transition spd="slow" advTm="718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1"/>
            <a:ext cx="3248871" cy="2438400"/>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Springkaan</a:t>
            </a:r>
            <a:endParaRPr lang="en-US" dirty="0">
              <a:latin typeface="Arial Black" pitchFamily="34" charset="0"/>
            </a:endParaRPr>
          </a:p>
        </p:txBody>
      </p:sp>
      <p:sp>
        <p:nvSpPr>
          <p:cNvPr id="3" name="TextBox 2"/>
          <p:cNvSpPr txBox="1"/>
          <p:nvPr/>
        </p:nvSpPr>
        <p:spPr>
          <a:xfrm>
            <a:off x="5486400" y="1524000"/>
            <a:ext cx="2743200" cy="984885"/>
          </a:xfrm>
          <a:prstGeom prst="rect">
            <a:avLst/>
          </a:prstGeom>
          <a:noFill/>
        </p:spPr>
        <p:txBody>
          <a:bodyPr wrap="square" rtlCol="0">
            <a:spAutoFit/>
          </a:bodyPr>
          <a:lstStyle/>
          <a:p>
            <a:r>
              <a:rPr lang="en-US" sz="2000" dirty="0" smtClean="0">
                <a:latin typeface="Arial Rounded MT Bold" pitchFamily="34" charset="0"/>
              </a:rPr>
              <a:t>S</a:t>
            </a:r>
            <a:r>
              <a:rPr lang="en-US" sz="2000" dirty="0">
                <a:latin typeface="Arial Rounded MT Bold" pitchFamily="34" charset="0"/>
              </a:rPr>
              <a:t>. </a:t>
            </a:r>
            <a:r>
              <a:rPr lang="en-US" sz="2000" dirty="0" smtClean="0">
                <a:latin typeface="Arial Rounded MT Bold" pitchFamily="34" charset="0"/>
              </a:rPr>
              <a:t>African. </a:t>
            </a:r>
            <a:r>
              <a:rPr lang="en-US" sz="2000" dirty="0">
                <a:latin typeface="Arial Rounded MT Bold" pitchFamily="34" charset="0"/>
              </a:rPr>
              <a:t>First flew in 2003</a:t>
            </a:r>
          </a:p>
          <a:p>
            <a:endParaRPr lang="en-US" dirty="0"/>
          </a:p>
        </p:txBody>
      </p:sp>
    </p:spTree>
    <p:extLst>
      <p:ext uri="{BB962C8B-B14F-4D97-AF65-F5344CB8AC3E}">
        <p14:creationId xmlns:p14="http://schemas.microsoft.com/office/powerpoint/2010/main" val="4050211226"/>
      </p:ext>
    </p:extLst>
  </p:cSld>
  <p:clrMapOvr>
    <a:masterClrMapping/>
  </p:clrMapOvr>
  <mc:AlternateContent xmlns:mc="http://schemas.openxmlformats.org/markup-compatibility/2006" xmlns:p14="http://schemas.microsoft.com/office/powerpoint/2010/main">
    <mc:Choice Requires="p14">
      <p:transition spd="slow" p14:dur="2000" advTm="7320"/>
    </mc:Choice>
    <mc:Fallback xmlns="">
      <p:transition spd="slow" advTm="732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4419600" cy="1875761"/>
          </a:xfrm>
        </p:spPr>
      </p:pic>
      <p:sp>
        <p:nvSpPr>
          <p:cNvPr id="3" name="Title 2"/>
          <p:cNvSpPr>
            <a:spLocks noGrp="1"/>
          </p:cNvSpPr>
          <p:nvPr>
            <p:ph type="title"/>
          </p:nvPr>
        </p:nvSpPr>
        <p:spPr/>
        <p:txBody>
          <a:bodyPr/>
          <a:lstStyle/>
          <a:p>
            <a:r>
              <a:rPr lang="en-US" dirty="0" smtClean="0">
                <a:latin typeface="Arial Black" pitchFamily="34" charset="0"/>
              </a:rPr>
              <a:t>  Stauffer</a:t>
            </a:r>
            <a:endParaRPr lang="en-US" dirty="0">
              <a:latin typeface="Arial Black" pitchFamily="34" charset="0"/>
            </a:endParaRPr>
          </a:p>
        </p:txBody>
      </p:sp>
      <p:sp>
        <p:nvSpPr>
          <p:cNvPr id="5" name="TextBox 4"/>
          <p:cNvSpPr txBox="1"/>
          <p:nvPr/>
        </p:nvSpPr>
        <p:spPr>
          <a:xfrm>
            <a:off x="6324600" y="1600200"/>
            <a:ext cx="2401491" cy="400110"/>
          </a:xfrm>
          <a:prstGeom prst="rect">
            <a:avLst/>
          </a:prstGeom>
          <a:noFill/>
        </p:spPr>
        <p:txBody>
          <a:bodyPr wrap="none" rtlCol="0">
            <a:spAutoFit/>
          </a:bodyPr>
          <a:lstStyle/>
          <a:p>
            <a:r>
              <a:rPr lang="en-US" sz="2000" dirty="0" smtClean="0">
                <a:latin typeface="Arial Rounded MT Bold" pitchFamily="34" charset="0"/>
              </a:rPr>
              <a:t>Rotor also a wing.</a:t>
            </a:r>
            <a:endParaRPr lang="en-US" sz="2000" dirty="0">
              <a:latin typeface="Arial Rounded MT Bold" pitchFamily="34" charset="0"/>
            </a:endParaRPr>
          </a:p>
        </p:txBody>
      </p:sp>
    </p:spTree>
    <p:extLst>
      <p:ext uri="{BB962C8B-B14F-4D97-AF65-F5344CB8AC3E}">
        <p14:creationId xmlns:p14="http://schemas.microsoft.com/office/powerpoint/2010/main" val="1458721919"/>
      </p:ext>
    </p:extLst>
  </p:cSld>
  <p:clrMapOvr>
    <a:masterClrMapping/>
  </p:clrMapOvr>
  <mc:AlternateContent xmlns:mc="http://schemas.openxmlformats.org/markup-compatibility/2006" xmlns:p14="http://schemas.microsoft.com/office/powerpoint/2010/main">
    <mc:Choice Requires="p14">
      <p:transition spd="slow" p14:dur="2000" advTm="7919"/>
    </mc:Choice>
    <mc:Fallback xmlns="">
      <p:transition spd="slow" advTm="7919"/>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600200"/>
            <a:ext cx="3675926" cy="2819400"/>
          </a:xfrm>
        </p:spPr>
      </p:pic>
      <p:sp>
        <p:nvSpPr>
          <p:cNvPr id="2" name="Title 1"/>
          <p:cNvSpPr>
            <a:spLocks noGrp="1"/>
          </p:cNvSpPr>
          <p:nvPr>
            <p:ph type="title"/>
          </p:nvPr>
        </p:nvSpPr>
        <p:spPr/>
        <p:txBody>
          <a:bodyPr/>
          <a:lstStyle/>
          <a:p>
            <a:r>
              <a:rPr lang="en-US" dirty="0" smtClean="0">
                <a:latin typeface="Arial Black" pitchFamily="34" charset="0"/>
              </a:rPr>
              <a:t>  Tractor </a:t>
            </a:r>
            <a:r>
              <a:rPr lang="en-US" dirty="0" err="1" smtClean="0">
                <a:latin typeface="Arial Black" pitchFamily="34" charset="0"/>
              </a:rPr>
              <a:t>Chel</a:t>
            </a:r>
            <a:r>
              <a:rPr lang="en-US" dirty="0" smtClean="0">
                <a:latin typeface="Arial Black" pitchFamily="34" charset="0"/>
              </a:rPr>
              <a:t> </a:t>
            </a:r>
            <a:endParaRPr lang="en-US" dirty="0">
              <a:latin typeface="Arial Black" pitchFamily="34" charset="0"/>
            </a:endParaRPr>
          </a:p>
        </p:txBody>
      </p:sp>
      <p:sp>
        <p:nvSpPr>
          <p:cNvPr id="3" name="TextBox 2"/>
          <p:cNvSpPr txBox="1"/>
          <p:nvPr/>
        </p:nvSpPr>
        <p:spPr>
          <a:xfrm>
            <a:off x="5486400" y="1524000"/>
            <a:ext cx="2743200" cy="400110"/>
          </a:xfrm>
          <a:prstGeom prst="rect">
            <a:avLst/>
          </a:prstGeom>
          <a:noFill/>
        </p:spPr>
        <p:txBody>
          <a:bodyPr wrap="square" rtlCol="0">
            <a:spAutoFit/>
          </a:bodyPr>
          <a:lstStyle/>
          <a:p>
            <a:r>
              <a:rPr lang="en-US" sz="2000" dirty="0" smtClean="0">
                <a:latin typeface="Arial Rounded MT Bold" pitchFamily="34" charset="0"/>
              </a:rPr>
              <a:t>From France.</a:t>
            </a:r>
            <a:endParaRPr lang="en-US" sz="2000" dirty="0">
              <a:latin typeface="Arial Rounded MT Bold" pitchFamily="34" charset="0"/>
            </a:endParaRPr>
          </a:p>
        </p:txBody>
      </p:sp>
    </p:spTree>
    <p:extLst>
      <p:ext uri="{BB962C8B-B14F-4D97-AF65-F5344CB8AC3E}">
        <p14:creationId xmlns:p14="http://schemas.microsoft.com/office/powerpoint/2010/main" val="1203814817"/>
      </p:ext>
    </p:extLst>
  </p:cSld>
  <p:clrMapOvr>
    <a:masterClrMapping/>
  </p:clrMapOvr>
  <mc:AlternateContent xmlns:mc="http://schemas.openxmlformats.org/markup-compatibility/2006" xmlns:p14="http://schemas.microsoft.com/office/powerpoint/2010/main">
    <mc:Choice Requires="p14">
      <p:transition spd="slow" p14:dur="2000" advTm="7684"/>
    </mc:Choice>
    <mc:Fallback xmlns="">
      <p:transition spd="slow" advTm="7684"/>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829050" cy="1819275"/>
          </a:xfrm>
        </p:spPr>
      </p:pic>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TsAGI</a:t>
            </a:r>
            <a:r>
              <a:rPr lang="en-US" dirty="0" smtClean="0">
                <a:latin typeface="Arial Black" pitchFamily="34" charset="0"/>
              </a:rPr>
              <a:t> A4 (1932)</a:t>
            </a:r>
            <a:endParaRPr lang="en-US" dirty="0">
              <a:latin typeface="Arial Black" pitchFamily="34" charset="0"/>
            </a:endParaRPr>
          </a:p>
        </p:txBody>
      </p:sp>
      <p:sp>
        <p:nvSpPr>
          <p:cNvPr id="5" name="TextBox 4"/>
          <p:cNvSpPr txBox="1"/>
          <p:nvPr/>
        </p:nvSpPr>
        <p:spPr>
          <a:xfrm>
            <a:off x="5486401" y="1676400"/>
            <a:ext cx="2971800" cy="1938992"/>
          </a:xfrm>
          <a:prstGeom prst="rect">
            <a:avLst/>
          </a:prstGeom>
          <a:noFill/>
        </p:spPr>
        <p:txBody>
          <a:bodyPr wrap="square" rtlCol="0">
            <a:spAutoFit/>
          </a:bodyPr>
          <a:lstStyle/>
          <a:p>
            <a:r>
              <a:rPr lang="en-US" sz="2000" dirty="0" smtClean="0">
                <a:latin typeface="Arial Rounded MT Bold" pitchFamily="34" charset="0"/>
              </a:rPr>
              <a:t>Russian. 2-seater. Designed by</a:t>
            </a:r>
          </a:p>
          <a:p>
            <a:r>
              <a:rPr lang="en-US" sz="2000" dirty="0" smtClean="0">
                <a:latin typeface="Arial Rounded MT Bold" pitchFamily="34" charset="0"/>
              </a:rPr>
              <a:t>V.A. </a:t>
            </a:r>
            <a:r>
              <a:rPr lang="en-US" sz="2000" dirty="0" err="1" smtClean="0">
                <a:latin typeface="Arial Rounded MT Bold" pitchFamily="34" charset="0"/>
              </a:rPr>
              <a:t>Kuznetsov</a:t>
            </a:r>
            <a:r>
              <a:rPr lang="en-US" sz="2000" dirty="0" smtClean="0">
                <a:latin typeface="Arial Rounded MT Bold" pitchFamily="34" charset="0"/>
              </a:rPr>
              <a:t> as a military trainer. Short takeoff. Speed range 26 mph – 106 mph.</a:t>
            </a:r>
            <a:endParaRPr lang="en-US" sz="2000" dirty="0">
              <a:latin typeface="Arial Rounded MT Bold" pitchFamily="34" charset="0"/>
            </a:endParaRPr>
          </a:p>
        </p:txBody>
      </p:sp>
    </p:spTree>
    <p:extLst>
      <p:ext uri="{BB962C8B-B14F-4D97-AF65-F5344CB8AC3E}">
        <p14:creationId xmlns:p14="http://schemas.microsoft.com/office/powerpoint/2010/main" val="592330902"/>
      </p:ext>
    </p:extLst>
  </p:cSld>
  <p:clrMapOvr>
    <a:masterClrMapping/>
  </p:clrMapOvr>
  <mc:AlternateContent xmlns:mc="http://schemas.openxmlformats.org/markup-compatibility/2006" xmlns:p14="http://schemas.microsoft.com/office/powerpoint/2010/main">
    <mc:Choice Requires="p14">
      <p:transition spd="slow" p14:dur="2000" advTm="8642"/>
    </mc:Choice>
    <mc:Fallback xmlns="">
      <p:transition spd="slow" advTm="8642"/>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46238"/>
            <a:ext cx="3657600" cy="3307080"/>
          </a:xfrm>
        </p:spPr>
      </p:pic>
      <p:sp>
        <p:nvSpPr>
          <p:cNvPr id="2" name="Title 1"/>
          <p:cNvSpPr>
            <a:spLocks noGrp="1"/>
          </p:cNvSpPr>
          <p:nvPr>
            <p:ph type="title"/>
          </p:nvPr>
        </p:nvSpPr>
        <p:spPr/>
        <p:txBody>
          <a:bodyPr/>
          <a:lstStyle/>
          <a:p>
            <a:r>
              <a:rPr lang="en-US" dirty="0" smtClean="0">
                <a:latin typeface="Arial Black" pitchFamily="34" charset="0"/>
              </a:rPr>
              <a:t>  Unknown</a:t>
            </a:r>
            <a:endParaRPr lang="en-US" dirty="0">
              <a:latin typeface="Arial Black" pitchFamily="34" charset="0"/>
            </a:endParaRPr>
          </a:p>
        </p:txBody>
      </p:sp>
      <p:sp>
        <p:nvSpPr>
          <p:cNvPr id="6" name="TextBox 5"/>
          <p:cNvSpPr txBox="1"/>
          <p:nvPr/>
        </p:nvSpPr>
        <p:spPr>
          <a:xfrm>
            <a:off x="5486400" y="1600200"/>
            <a:ext cx="2743200" cy="400110"/>
          </a:xfrm>
          <a:prstGeom prst="rect">
            <a:avLst/>
          </a:prstGeom>
          <a:noFill/>
        </p:spPr>
        <p:txBody>
          <a:bodyPr wrap="square" rtlCol="0">
            <a:spAutoFit/>
          </a:bodyPr>
          <a:lstStyle/>
          <a:p>
            <a:r>
              <a:rPr lang="en-US" sz="2000" dirty="0" smtClean="0">
                <a:latin typeface="Arial Rounded MT Bold" pitchFamily="34" charset="0"/>
              </a:rPr>
              <a:t>No info available.</a:t>
            </a:r>
            <a:endParaRPr lang="en-US" sz="2000" dirty="0">
              <a:latin typeface="Arial Rounded MT Bold" pitchFamily="34" charset="0"/>
            </a:endParaRPr>
          </a:p>
        </p:txBody>
      </p:sp>
    </p:spTree>
    <p:extLst>
      <p:ext uri="{BB962C8B-B14F-4D97-AF65-F5344CB8AC3E}">
        <p14:creationId xmlns:p14="http://schemas.microsoft.com/office/powerpoint/2010/main" val="3632871943"/>
      </p:ext>
    </p:extLst>
  </p:cSld>
  <p:clrMapOvr>
    <a:masterClrMapping/>
  </p:clrMapOvr>
  <mc:AlternateContent xmlns:mc="http://schemas.openxmlformats.org/markup-compatibility/2006" xmlns:p14="http://schemas.microsoft.com/office/powerpoint/2010/main">
    <mc:Choice Requires="p14">
      <p:transition spd="slow" p14:dur="2000" advTm="7629"/>
    </mc:Choice>
    <mc:Fallback xmlns="">
      <p:transition spd="slow" advTm="762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Adelle</a:t>
            </a:r>
            <a:r>
              <a:rPr lang="en-US" dirty="0" smtClean="0">
                <a:latin typeface="Arial Black" pitchFamily="34" charset="0"/>
              </a:rPr>
              <a:t> (Russia)</a:t>
            </a:r>
            <a:endParaRPr lang="en-US" dirty="0">
              <a:latin typeface="Arial Black" pitchFamily="34"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600201"/>
            <a:ext cx="4513894" cy="2743200"/>
          </a:xfrm>
        </p:spPr>
      </p:pic>
      <p:sp>
        <p:nvSpPr>
          <p:cNvPr id="4" name="TextBox 3"/>
          <p:cNvSpPr txBox="1"/>
          <p:nvPr/>
        </p:nvSpPr>
        <p:spPr>
          <a:xfrm>
            <a:off x="6400800" y="1600200"/>
            <a:ext cx="1752600" cy="1938992"/>
          </a:xfrm>
          <a:prstGeom prst="rect">
            <a:avLst/>
          </a:prstGeom>
          <a:noFill/>
        </p:spPr>
        <p:txBody>
          <a:bodyPr wrap="square" rtlCol="0">
            <a:spAutoFit/>
          </a:bodyPr>
          <a:lstStyle/>
          <a:p>
            <a:r>
              <a:rPr lang="en-US" sz="2000" dirty="0" smtClean="0">
                <a:latin typeface="Arial Rounded MT Bold" pitchFamily="34" charset="0"/>
              </a:rPr>
              <a:t>Designed by V. Ustinov. Agricultural aircraft with composite body.</a:t>
            </a:r>
            <a:endParaRPr lang="en-US" sz="2000" dirty="0">
              <a:latin typeface="Arial Rounded MT Bold" pitchFamily="34" charset="0"/>
            </a:endParaRPr>
          </a:p>
        </p:txBody>
      </p:sp>
    </p:spTree>
    <p:extLst>
      <p:ext uri="{BB962C8B-B14F-4D97-AF65-F5344CB8AC3E}">
        <p14:creationId xmlns:p14="http://schemas.microsoft.com/office/powerpoint/2010/main" val="1152175031"/>
      </p:ext>
    </p:extLst>
  </p:cSld>
  <p:clrMapOvr>
    <a:masterClrMapping/>
  </p:clrMapOvr>
  <mc:AlternateContent xmlns:mc="http://schemas.openxmlformats.org/markup-compatibility/2006" xmlns:p14="http://schemas.microsoft.com/office/powerpoint/2010/main">
    <mc:Choice Requires="p14">
      <p:transition spd="slow" p14:dur="2000" advTm="7054"/>
    </mc:Choice>
    <mc:Fallback xmlns="">
      <p:transition spd="slow" advTm="7054"/>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0"/>
            <a:ext cx="3386328" cy="2949382"/>
          </a:xfrm>
        </p:spPr>
      </p:pic>
      <p:sp>
        <p:nvSpPr>
          <p:cNvPr id="2" name="Title 1"/>
          <p:cNvSpPr>
            <a:spLocks noGrp="1"/>
          </p:cNvSpPr>
          <p:nvPr>
            <p:ph type="title"/>
          </p:nvPr>
        </p:nvSpPr>
        <p:spPr>
          <a:xfrm>
            <a:off x="381000" y="228600"/>
            <a:ext cx="8229600" cy="1143000"/>
          </a:xfrm>
        </p:spPr>
        <p:txBody>
          <a:bodyPr/>
          <a:lstStyle/>
          <a:p>
            <a:r>
              <a:rPr lang="en-US" dirty="0" smtClean="0">
                <a:latin typeface="Arial Black" pitchFamily="34" charset="0"/>
              </a:rPr>
              <a:t>  Velocity</a:t>
            </a:r>
            <a:endParaRPr lang="en-US" dirty="0">
              <a:latin typeface="Arial Black" pitchFamily="34" charset="0"/>
            </a:endParaRPr>
          </a:p>
        </p:txBody>
      </p:sp>
      <p:sp>
        <p:nvSpPr>
          <p:cNvPr id="3" name="TextBox 2"/>
          <p:cNvSpPr txBox="1"/>
          <p:nvPr/>
        </p:nvSpPr>
        <p:spPr>
          <a:xfrm>
            <a:off x="5486400" y="1600200"/>
            <a:ext cx="2286000" cy="707886"/>
          </a:xfrm>
          <a:prstGeom prst="rect">
            <a:avLst/>
          </a:prstGeom>
          <a:noFill/>
        </p:spPr>
        <p:txBody>
          <a:bodyPr wrap="square" rtlCol="0">
            <a:spAutoFit/>
          </a:bodyPr>
          <a:lstStyle/>
          <a:p>
            <a:r>
              <a:rPr lang="en-US" sz="2000" dirty="0" smtClean="0">
                <a:latin typeface="Arial Rounded MT Bold" pitchFamily="34" charset="0"/>
              </a:rPr>
              <a:t>Future concept by Sport Copter.</a:t>
            </a:r>
            <a:endParaRPr lang="en-US" sz="2000" dirty="0">
              <a:latin typeface="Arial Rounded MT Bold" pitchFamily="34" charset="0"/>
            </a:endParaRPr>
          </a:p>
        </p:txBody>
      </p:sp>
    </p:spTree>
    <p:extLst>
      <p:ext uri="{BB962C8B-B14F-4D97-AF65-F5344CB8AC3E}">
        <p14:creationId xmlns:p14="http://schemas.microsoft.com/office/powerpoint/2010/main" val="3862592821"/>
      </p:ext>
    </p:extLst>
  </p:cSld>
  <p:clrMapOvr>
    <a:masterClrMapping/>
  </p:clrMapOvr>
  <mc:AlternateContent xmlns:mc="http://schemas.openxmlformats.org/markup-compatibility/2006" xmlns:p14="http://schemas.microsoft.com/office/powerpoint/2010/main">
    <mc:Choice Requires="p14">
      <p:transition spd="slow" p14:dur="2000" advTm="8106"/>
    </mc:Choice>
    <mc:Fallback xmlns="">
      <p:transition spd="slow" advTm="8106"/>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76200" cy="45719"/>
          </a:xfrm>
        </p:spPr>
        <p:txBody>
          <a:bodyPr>
            <a:normAutofit fontScale="25000" lnSpcReduction="20000"/>
          </a:bodyPr>
          <a:lstStyle/>
          <a:p>
            <a:endParaRPr lang="en-US" dirty="0"/>
          </a:p>
        </p:txBody>
      </p:sp>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Vertigyro</a:t>
            </a:r>
            <a:r>
              <a:rPr lang="en-US" dirty="0" smtClean="0">
                <a:latin typeface="Arial Black" pitchFamily="34" charset="0"/>
              </a:rPr>
              <a:t> VG-1 (1963)</a:t>
            </a:r>
            <a:endParaRPr lang="en-US" dirty="0">
              <a:latin typeface="Arial Black" pitchFamily="34" charset="0"/>
            </a:endParaRPr>
          </a:p>
        </p:txBody>
      </p:sp>
      <p:pic>
        <p:nvPicPr>
          <p:cNvPr id="6146" name="Picture 2" descr="G:\nagler_vertigy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00200"/>
            <a:ext cx="3733800" cy="25311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10200" y="1447800"/>
            <a:ext cx="2743200" cy="3170099"/>
          </a:xfrm>
          <a:prstGeom prst="rect">
            <a:avLst/>
          </a:prstGeom>
          <a:noFill/>
        </p:spPr>
        <p:txBody>
          <a:bodyPr wrap="square" rtlCol="0">
            <a:spAutoFit/>
          </a:bodyPr>
          <a:lstStyle/>
          <a:p>
            <a:r>
              <a:rPr lang="en-US" sz="2000" dirty="0" smtClean="0">
                <a:latin typeface="Arial Rounded MT Bold" pitchFamily="34" charset="0"/>
              </a:rPr>
              <a:t>Designed by Bruno </a:t>
            </a:r>
            <a:r>
              <a:rPr lang="en-US" sz="2000" dirty="0" err="1" smtClean="0">
                <a:latin typeface="Arial Rounded MT Bold" pitchFamily="34" charset="0"/>
              </a:rPr>
              <a:t>Nagler</a:t>
            </a:r>
            <a:r>
              <a:rPr lang="en-US" sz="2000" dirty="0" smtClean="0">
                <a:latin typeface="Arial Rounded MT Bold" pitchFamily="34" charset="0"/>
              </a:rPr>
              <a:t>. A Piper Colt fuselage. Compressed air rotor allows for vertical take-off. 2-seater</a:t>
            </a:r>
            <a:r>
              <a:rPr lang="en-US" sz="2000" dirty="0">
                <a:latin typeface="Arial Rounded MT Bold" pitchFamily="34" charset="0"/>
              </a:rPr>
              <a:t>. Combination helicopter/gyroplane.</a:t>
            </a:r>
          </a:p>
          <a:p>
            <a:endParaRPr lang="en-US" sz="2000" dirty="0">
              <a:latin typeface="Arial Rounded MT Bold" pitchFamily="34" charset="0"/>
            </a:endParaRPr>
          </a:p>
        </p:txBody>
      </p:sp>
    </p:spTree>
    <p:extLst>
      <p:ext uri="{BB962C8B-B14F-4D97-AF65-F5344CB8AC3E}">
        <p14:creationId xmlns:p14="http://schemas.microsoft.com/office/powerpoint/2010/main" val="3076941664"/>
      </p:ext>
    </p:extLst>
  </p:cSld>
  <p:clrMapOvr>
    <a:masterClrMapping/>
  </p:clrMapOvr>
  <mc:AlternateContent xmlns:mc="http://schemas.openxmlformats.org/markup-compatibility/2006" xmlns:p14="http://schemas.microsoft.com/office/powerpoint/2010/main">
    <mc:Choice Requires="p14">
      <p:transition spd="slow" p14:dur="2000" advTm="8097"/>
    </mc:Choice>
    <mc:Fallback xmlns="">
      <p:transition spd="slow" advTm="8097"/>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600199"/>
            <a:ext cx="3505200" cy="3552355"/>
          </a:xfrm>
        </p:spPr>
      </p:pic>
      <p:sp>
        <p:nvSpPr>
          <p:cNvPr id="3" name="Title 2"/>
          <p:cNvSpPr>
            <a:spLocks noGrp="1"/>
          </p:cNvSpPr>
          <p:nvPr>
            <p:ph type="title"/>
          </p:nvPr>
        </p:nvSpPr>
        <p:spPr/>
        <p:txBody>
          <a:bodyPr/>
          <a:lstStyle/>
          <a:p>
            <a:r>
              <a:rPr lang="en-US" dirty="0" smtClean="0">
                <a:latin typeface="Arial Black" pitchFamily="34" charset="0"/>
              </a:rPr>
              <a:t>  Vuitton</a:t>
            </a:r>
            <a:endParaRPr lang="en-US" dirty="0">
              <a:latin typeface="Arial Black" pitchFamily="34" charset="0"/>
            </a:endParaRPr>
          </a:p>
        </p:txBody>
      </p:sp>
      <p:sp>
        <p:nvSpPr>
          <p:cNvPr id="2" name="TextBox 1"/>
          <p:cNvSpPr txBox="1"/>
          <p:nvPr/>
        </p:nvSpPr>
        <p:spPr>
          <a:xfrm>
            <a:off x="5486400" y="1600200"/>
            <a:ext cx="1828800" cy="707886"/>
          </a:xfrm>
          <a:prstGeom prst="rect">
            <a:avLst/>
          </a:prstGeom>
          <a:noFill/>
        </p:spPr>
        <p:txBody>
          <a:bodyPr wrap="square" rtlCol="0">
            <a:spAutoFit/>
          </a:bodyPr>
          <a:lstStyle/>
          <a:p>
            <a:r>
              <a:rPr lang="en-US" sz="2000" dirty="0" smtClean="0">
                <a:latin typeface="Arial Rounded MT Bold" pitchFamily="34" charset="0"/>
              </a:rPr>
              <a:t>Late 1800s. Never flew.</a:t>
            </a:r>
            <a:endParaRPr lang="en-US" sz="2000" dirty="0">
              <a:latin typeface="Arial Rounded MT Bold" pitchFamily="34" charset="0"/>
            </a:endParaRPr>
          </a:p>
        </p:txBody>
      </p:sp>
    </p:spTree>
    <p:extLst>
      <p:ext uri="{BB962C8B-B14F-4D97-AF65-F5344CB8AC3E}">
        <p14:creationId xmlns:p14="http://schemas.microsoft.com/office/powerpoint/2010/main" val="4138397013"/>
      </p:ext>
    </p:extLst>
  </p:cSld>
  <p:clrMapOvr>
    <a:masterClrMapping/>
  </p:clrMapOvr>
  <mc:AlternateContent xmlns:mc="http://schemas.openxmlformats.org/markup-compatibility/2006" xmlns:p14="http://schemas.microsoft.com/office/powerpoint/2010/main">
    <mc:Choice Requires="p14">
      <p:transition spd="slow" p14:dur="2000" advTm="7397"/>
    </mc:Choice>
    <mc:Fallback xmlns="">
      <p:transition spd="slow" advTm="7397"/>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524000"/>
            <a:ext cx="3390900" cy="1857375"/>
          </a:xfrm>
        </p:spPr>
      </p:pic>
      <p:sp>
        <p:nvSpPr>
          <p:cNvPr id="3" name="Title 2"/>
          <p:cNvSpPr>
            <a:spLocks noGrp="1"/>
          </p:cNvSpPr>
          <p:nvPr>
            <p:ph type="title"/>
          </p:nvPr>
        </p:nvSpPr>
        <p:spPr/>
        <p:txBody>
          <a:bodyPr/>
          <a:lstStyle/>
          <a:p>
            <a:r>
              <a:rPr lang="en-US" dirty="0" smtClean="0">
                <a:latin typeface="Arial Black" pitchFamily="34" charset="0"/>
              </a:rPr>
              <a:t>  Weir W-2 (Brit., 1934)</a:t>
            </a:r>
            <a:endParaRPr lang="en-US" dirty="0">
              <a:latin typeface="Arial Black" pitchFamily="34" charset="0"/>
            </a:endParaRPr>
          </a:p>
        </p:txBody>
      </p:sp>
      <p:sp>
        <p:nvSpPr>
          <p:cNvPr id="2" name="TextBox 1"/>
          <p:cNvSpPr txBox="1"/>
          <p:nvPr/>
        </p:nvSpPr>
        <p:spPr>
          <a:xfrm>
            <a:off x="5486400" y="1676400"/>
            <a:ext cx="2895600" cy="1631216"/>
          </a:xfrm>
          <a:prstGeom prst="rect">
            <a:avLst/>
          </a:prstGeom>
          <a:noFill/>
        </p:spPr>
        <p:txBody>
          <a:bodyPr wrap="square" rtlCol="0">
            <a:spAutoFit/>
          </a:bodyPr>
          <a:lstStyle/>
          <a:p>
            <a:r>
              <a:rPr lang="en-US" sz="2000" dirty="0" smtClean="0">
                <a:latin typeface="Arial Rounded MT Bold" pitchFamily="34" charset="0"/>
              </a:rPr>
              <a:t>James Weir design. Minimal performance with 50 </a:t>
            </a:r>
            <a:r>
              <a:rPr lang="en-US" sz="2000" dirty="0" smtClean="0">
                <a:latin typeface="Arial Rounded MT Bold" pitchFamily="34" charset="0"/>
              </a:rPr>
              <a:t>hp. </a:t>
            </a:r>
            <a:r>
              <a:rPr lang="en-US" sz="2000" dirty="0" smtClean="0">
                <a:latin typeface="Arial Rounded MT Bold" pitchFamily="34" charset="0"/>
              </a:rPr>
              <a:t>engine. Jump take-off. Single-seat. </a:t>
            </a:r>
            <a:endParaRPr lang="en-US" sz="2000" dirty="0">
              <a:latin typeface="Arial Rounded MT Bold" pitchFamily="34" charset="0"/>
            </a:endParaRPr>
          </a:p>
        </p:txBody>
      </p:sp>
    </p:spTree>
    <p:extLst>
      <p:ext uri="{BB962C8B-B14F-4D97-AF65-F5344CB8AC3E}">
        <p14:creationId xmlns:p14="http://schemas.microsoft.com/office/powerpoint/2010/main" val="2665685354"/>
      </p:ext>
    </p:extLst>
  </p:cSld>
  <p:clrMapOvr>
    <a:masterClrMapping/>
  </p:clrMapOvr>
  <mc:AlternateContent xmlns:mc="http://schemas.openxmlformats.org/markup-compatibility/2006" xmlns:p14="http://schemas.microsoft.com/office/powerpoint/2010/main">
    <mc:Choice Requires="p14">
      <p:transition spd="slow" p14:dur="2000" advTm="7257"/>
    </mc:Choice>
    <mc:Fallback xmlns="">
      <p:transition spd="slow" advTm="7257"/>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600201"/>
            <a:ext cx="4504673" cy="1600200"/>
          </a:xfrm>
        </p:spPr>
      </p:pic>
      <p:sp>
        <p:nvSpPr>
          <p:cNvPr id="2" name="Title 1"/>
          <p:cNvSpPr>
            <a:spLocks noGrp="1"/>
          </p:cNvSpPr>
          <p:nvPr>
            <p:ph type="title"/>
          </p:nvPr>
        </p:nvSpPr>
        <p:spPr/>
        <p:txBody>
          <a:bodyPr/>
          <a:lstStyle/>
          <a:p>
            <a:r>
              <a:rPr lang="en-US" dirty="0" smtClean="0">
                <a:latin typeface="Arial Black" pitchFamily="34" charset="0"/>
              </a:rPr>
              <a:t>  Weir W-3 (1936)</a:t>
            </a:r>
            <a:endParaRPr lang="en-US" dirty="0">
              <a:latin typeface="Arial Black" pitchFamily="34" charset="0"/>
            </a:endParaRPr>
          </a:p>
        </p:txBody>
      </p:sp>
      <p:sp>
        <p:nvSpPr>
          <p:cNvPr id="3" name="TextBox 2"/>
          <p:cNvSpPr txBox="1"/>
          <p:nvPr/>
        </p:nvSpPr>
        <p:spPr>
          <a:xfrm>
            <a:off x="6400801" y="1447800"/>
            <a:ext cx="1828800" cy="2862322"/>
          </a:xfrm>
          <a:prstGeom prst="rect">
            <a:avLst/>
          </a:prstGeom>
          <a:noFill/>
        </p:spPr>
        <p:txBody>
          <a:bodyPr wrap="square" rtlCol="0">
            <a:spAutoFit/>
          </a:bodyPr>
          <a:lstStyle/>
          <a:p>
            <a:r>
              <a:rPr lang="en-US" sz="2000" dirty="0" smtClean="0">
                <a:latin typeface="Arial Rounded MT Bold" pitchFamily="34" charset="0"/>
              </a:rPr>
              <a:t>Jump start takeoff vehicle. Adjustable pitch rotor. 50 hp. 650 lbs. fully loaded. Single-seat.</a:t>
            </a:r>
            <a:endParaRPr lang="en-US" sz="2000" dirty="0">
              <a:latin typeface="Arial Rounded MT Bold" pitchFamily="34" charset="0"/>
            </a:endParaRPr>
          </a:p>
        </p:txBody>
      </p:sp>
    </p:spTree>
    <p:extLst>
      <p:ext uri="{BB962C8B-B14F-4D97-AF65-F5344CB8AC3E}">
        <p14:creationId xmlns:p14="http://schemas.microsoft.com/office/powerpoint/2010/main" val="3152143731"/>
      </p:ext>
    </p:extLst>
  </p:cSld>
  <p:clrMapOvr>
    <a:masterClrMapping/>
  </p:clrMapOvr>
  <mc:AlternateContent xmlns:mc="http://schemas.openxmlformats.org/markup-compatibility/2006" xmlns:p14="http://schemas.microsoft.com/office/powerpoint/2010/main">
    <mc:Choice Requires="p14">
      <p:transition spd="slow" p14:dur="2000" advTm="8071"/>
    </mc:Choice>
    <mc:Fallback xmlns="">
      <p:transition spd="slow" advTm="8071"/>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94191"/>
            <a:ext cx="46038" cy="19931"/>
          </a:xfrm>
        </p:spPr>
      </p:pic>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Weymann</a:t>
            </a:r>
            <a:r>
              <a:rPr lang="en-US" dirty="0" smtClean="0">
                <a:latin typeface="Arial Black" pitchFamily="34" charset="0"/>
              </a:rPr>
              <a:t> </a:t>
            </a:r>
            <a:r>
              <a:rPr lang="en-US" dirty="0" smtClean="0">
                <a:latin typeface="Arial Black" pitchFamily="34" charset="0"/>
              </a:rPr>
              <a:t>CTW 201 </a:t>
            </a:r>
            <a:r>
              <a:rPr lang="en-US" dirty="0" smtClean="0">
                <a:latin typeface="Arial Black" pitchFamily="34" charset="0"/>
              </a:rPr>
              <a:t>(1930)</a:t>
            </a:r>
            <a:endParaRPr lang="en-US" dirty="0">
              <a:latin typeface="Arial Black" pitchFamily="34" charset="0"/>
            </a:endParaRPr>
          </a:p>
        </p:txBody>
      </p:sp>
      <p:sp>
        <p:nvSpPr>
          <p:cNvPr id="4" name="TextBox 3"/>
          <p:cNvSpPr txBox="1"/>
          <p:nvPr/>
        </p:nvSpPr>
        <p:spPr>
          <a:xfrm>
            <a:off x="5486400" y="1600200"/>
            <a:ext cx="2819400" cy="1323439"/>
          </a:xfrm>
          <a:prstGeom prst="rect">
            <a:avLst/>
          </a:prstGeom>
          <a:noFill/>
        </p:spPr>
        <p:txBody>
          <a:bodyPr wrap="square" rtlCol="0">
            <a:spAutoFit/>
          </a:bodyPr>
          <a:lstStyle/>
          <a:p>
            <a:r>
              <a:rPr lang="en-US" sz="2000" dirty="0" smtClean="0">
                <a:latin typeface="Arial Rounded MT Bold" pitchFamily="34" charset="0"/>
              </a:rPr>
              <a:t>Built by </a:t>
            </a:r>
            <a:r>
              <a:rPr lang="en-US" sz="2000" dirty="0" err="1" smtClean="0">
                <a:latin typeface="Arial Rounded MT Bold" pitchFamily="34" charset="0"/>
              </a:rPr>
              <a:t>Weymann</a:t>
            </a:r>
            <a:r>
              <a:rPr lang="en-US" sz="2000" dirty="0" smtClean="0">
                <a:latin typeface="Arial Rounded MT Bold" pitchFamily="34" charset="0"/>
              </a:rPr>
              <a:t>. Four-bladed rotor that tilted forward. 19-93 mph. 2-seater.</a:t>
            </a:r>
            <a:endParaRPr lang="en-US" sz="2000" dirty="0">
              <a:latin typeface="Arial Rounded MT Bold"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600200"/>
            <a:ext cx="4305300" cy="1863880"/>
          </a:xfrm>
          <a:prstGeom prst="rect">
            <a:avLst/>
          </a:prstGeom>
        </p:spPr>
      </p:pic>
    </p:spTree>
    <p:extLst>
      <p:ext uri="{BB962C8B-B14F-4D97-AF65-F5344CB8AC3E}">
        <p14:creationId xmlns:p14="http://schemas.microsoft.com/office/powerpoint/2010/main" val="790634451"/>
      </p:ext>
    </p:extLst>
  </p:cSld>
  <p:clrMapOvr>
    <a:masterClrMapping/>
  </p:clrMapOvr>
  <mc:AlternateContent xmlns:mc="http://schemas.openxmlformats.org/markup-compatibility/2006" xmlns:p14="http://schemas.microsoft.com/office/powerpoint/2010/main">
    <mc:Choice Requires="p14">
      <p:transition spd="slow" p14:dur="2000" advTm="8169"/>
    </mc:Choice>
    <mc:Fallback xmlns="">
      <p:transition spd="slow" advTm="8169"/>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1" y="1600200"/>
            <a:ext cx="4689230" cy="1828800"/>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Wigal</a:t>
            </a:r>
            <a:r>
              <a:rPr lang="en-US" dirty="0" smtClean="0">
                <a:latin typeface="Arial Black" pitchFamily="34" charset="0"/>
              </a:rPr>
              <a:t> (1963)</a:t>
            </a:r>
            <a:endParaRPr lang="en-US" dirty="0">
              <a:latin typeface="Arial Black" pitchFamily="34" charset="0"/>
            </a:endParaRPr>
          </a:p>
        </p:txBody>
      </p:sp>
      <p:sp>
        <p:nvSpPr>
          <p:cNvPr id="3" name="TextBox 2"/>
          <p:cNvSpPr txBox="1"/>
          <p:nvPr/>
        </p:nvSpPr>
        <p:spPr>
          <a:xfrm>
            <a:off x="6400800" y="1600200"/>
            <a:ext cx="2133600" cy="2554545"/>
          </a:xfrm>
          <a:prstGeom prst="rect">
            <a:avLst/>
          </a:prstGeom>
          <a:noFill/>
        </p:spPr>
        <p:txBody>
          <a:bodyPr wrap="square" rtlCol="0">
            <a:spAutoFit/>
          </a:bodyPr>
          <a:lstStyle/>
          <a:p>
            <a:r>
              <a:rPr lang="en-US" sz="2000" dirty="0" smtClean="0">
                <a:latin typeface="Arial Rounded MT Bold" pitchFamily="34" charset="0"/>
              </a:rPr>
              <a:t>Designed by </a:t>
            </a:r>
            <a:r>
              <a:rPr lang="en-US" sz="2000" dirty="0" err="1" smtClean="0">
                <a:latin typeface="Arial Rounded MT Bold" pitchFamily="34" charset="0"/>
              </a:rPr>
              <a:t>Voorhis</a:t>
            </a:r>
            <a:r>
              <a:rPr lang="en-US" sz="2000" dirty="0" smtClean="0">
                <a:latin typeface="Arial Rounded MT Bold" pitchFamily="34" charset="0"/>
              </a:rPr>
              <a:t> F. </a:t>
            </a:r>
            <a:r>
              <a:rPr lang="en-US" sz="2000" dirty="0" err="1" smtClean="0">
                <a:latin typeface="Arial Rounded MT Bold" pitchFamily="34" charset="0"/>
              </a:rPr>
              <a:t>Wigal</a:t>
            </a:r>
            <a:r>
              <a:rPr lang="en-US" sz="2000" dirty="0" smtClean="0">
                <a:latin typeface="Arial Rounded MT Bold" pitchFamily="34" charset="0"/>
              </a:rPr>
              <a:t>. Motor tilts to enable hovering and takeoff. 15-60 mph. Single-seat.</a:t>
            </a:r>
            <a:endParaRPr lang="en-US" sz="2000" dirty="0">
              <a:latin typeface="Arial Rounded MT Bold" pitchFamily="34" charset="0"/>
            </a:endParaRPr>
          </a:p>
        </p:txBody>
      </p:sp>
    </p:spTree>
    <p:extLst>
      <p:ext uri="{BB962C8B-B14F-4D97-AF65-F5344CB8AC3E}">
        <p14:creationId xmlns:p14="http://schemas.microsoft.com/office/powerpoint/2010/main" val="451268619"/>
      </p:ext>
    </p:extLst>
  </p:cSld>
  <p:clrMapOvr>
    <a:masterClrMapping/>
  </p:clrMapOvr>
  <mc:AlternateContent xmlns:mc="http://schemas.openxmlformats.org/markup-compatibility/2006" xmlns:p14="http://schemas.microsoft.com/office/powerpoint/2010/main">
    <mc:Choice Requires="p14">
      <p:transition spd="slow" p14:dur="2000" advTm="8077"/>
    </mc:Choice>
    <mc:Fallback xmlns="">
      <p:transition spd="slow" advTm="8077"/>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524000"/>
            <a:ext cx="4005775" cy="2590800"/>
          </a:xfrm>
        </p:spPr>
      </p:pic>
      <p:sp>
        <p:nvSpPr>
          <p:cNvPr id="3" name="Title 2"/>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Wilford</a:t>
            </a:r>
            <a:r>
              <a:rPr lang="en-US" dirty="0" smtClean="0">
                <a:latin typeface="Arial Black" pitchFamily="34" charset="0"/>
              </a:rPr>
              <a:t> WRK</a:t>
            </a:r>
            <a:endParaRPr lang="en-US" dirty="0">
              <a:latin typeface="Arial Black" pitchFamily="34" charset="0"/>
            </a:endParaRPr>
          </a:p>
        </p:txBody>
      </p:sp>
      <p:sp>
        <p:nvSpPr>
          <p:cNvPr id="5" name="TextBox 4"/>
          <p:cNvSpPr txBox="1"/>
          <p:nvPr/>
        </p:nvSpPr>
        <p:spPr>
          <a:xfrm>
            <a:off x="5486401" y="1447800"/>
            <a:ext cx="2743200" cy="707886"/>
          </a:xfrm>
          <a:prstGeom prst="rect">
            <a:avLst/>
          </a:prstGeom>
          <a:noFill/>
        </p:spPr>
        <p:txBody>
          <a:bodyPr wrap="square" rtlCol="0">
            <a:spAutoFit/>
          </a:bodyPr>
          <a:lstStyle/>
          <a:p>
            <a:r>
              <a:rPr lang="en-US" sz="2000" dirty="0" smtClean="0">
                <a:latin typeface="Arial Rounded MT Bold" pitchFamily="34" charset="0"/>
              </a:rPr>
              <a:t>Designed by E. Burke </a:t>
            </a:r>
            <a:r>
              <a:rPr lang="en-US" sz="2000" dirty="0" err="1" smtClean="0">
                <a:latin typeface="Arial Rounded MT Bold" pitchFamily="34" charset="0"/>
              </a:rPr>
              <a:t>Wilford</a:t>
            </a:r>
            <a:endParaRPr lang="en-US" sz="2000" dirty="0">
              <a:latin typeface="Arial Rounded MT Bold" pitchFamily="34" charset="0"/>
            </a:endParaRPr>
          </a:p>
        </p:txBody>
      </p:sp>
    </p:spTree>
    <p:extLst>
      <p:ext uri="{BB962C8B-B14F-4D97-AF65-F5344CB8AC3E}">
        <p14:creationId xmlns:p14="http://schemas.microsoft.com/office/powerpoint/2010/main" val="1549196595"/>
      </p:ext>
    </p:extLst>
  </p:cSld>
  <p:clrMapOvr>
    <a:masterClrMapping/>
  </p:clrMapOvr>
  <mc:AlternateContent xmlns:mc="http://schemas.openxmlformats.org/markup-compatibility/2006">
    <mc:Choice xmlns:p14="http://schemas.microsoft.com/office/powerpoint/2010/main" Requires="p14">
      <p:transition p14:dur="0" advTm="7535"/>
    </mc:Choice>
    <mc:Fallback>
      <p:transition advTm="7535"/>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481328"/>
            <a:ext cx="7543800" cy="4690872"/>
          </a:xfrm>
        </p:spPr>
        <p:txBody>
          <a:bodyPr>
            <a:normAutofit/>
          </a:bodyPr>
          <a:lstStyle/>
          <a:p>
            <a:endParaRPr lang="en-US" dirty="0">
              <a:latin typeface="Arial Black" pitchFamily="34" charset="0"/>
            </a:endParaRPr>
          </a:p>
          <a:p>
            <a:pPr marL="109728" indent="0">
              <a:buNone/>
            </a:pPr>
            <a:r>
              <a:rPr lang="en-US" dirty="0" smtClean="0">
                <a:latin typeface="Arial Black" pitchFamily="34" charset="0"/>
              </a:rPr>
              <a:t>Brought to you as a courtesy from</a:t>
            </a:r>
          </a:p>
          <a:p>
            <a:pPr marL="109728" indent="0">
              <a:buNone/>
            </a:pPr>
            <a:r>
              <a:rPr lang="en-US" dirty="0" smtClean="0">
                <a:latin typeface="Arial Black" pitchFamily="34" charset="0"/>
              </a:rPr>
              <a:t>virtualultralightmuseum.com</a:t>
            </a:r>
            <a:r>
              <a:rPr lang="en-US" dirty="0" smtClean="0">
                <a:latin typeface="Arial Black" pitchFamily="34" charset="0"/>
              </a:rPr>
              <a:t>. Any </a:t>
            </a:r>
            <a:r>
              <a:rPr lang="en-US" dirty="0" smtClean="0">
                <a:latin typeface="Arial Black" pitchFamily="34" charset="0"/>
              </a:rPr>
              <a:t>further </a:t>
            </a:r>
            <a:r>
              <a:rPr lang="en-US" dirty="0" smtClean="0">
                <a:latin typeface="Arial Black" pitchFamily="34" charset="0"/>
              </a:rPr>
              <a:t>information on the aircraft would be </a:t>
            </a:r>
            <a:r>
              <a:rPr lang="en-US" dirty="0" smtClean="0">
                <a:latin typeface="Arial Black" pitchFamily="34" charset="0"/>
              </a:rPr>
              <a:t>appreciated. </a:t>
            </a:r>
          </a:p>
          <a:p>
            <a:pPr marL="109728" indent="0">
              <a:buNone/>
            </a:pPr>
            <a:endParaRPr lang="en-US" dirty="0">
              <a:latin typeface="Arial Black" pitchFamily="34" charset="0"/>
            </a:endParaRPr>
          </a:p>
          <a:p>
            <a:pPr marL="109728" indent="0">
              <a:buNone/>
            </a:pPr>
            <a:r>
              <a:rPr lang="en-US" dirty="0" smtClean="0">
                <a:latin typeface="Arial Black" pitchFamily="34" charset="0"/>
              </a:rPr>
              <a:t>Contact</a:t>
            </a:r>
            <a:r>
              <a:rPr lang="en-US" dirty="0" smtClean="0">
                <a:latin typeface="Arial Black" pitchFamily="34" charset="0"/>
              </a:rPr>
              <a:t>:</a:t>
            </a:r>
          </a:p>
          <a:p>
            <a:pPr marL="109728" indent="0">
              <a:buNone/>
            </a:pPr>
            <a:r>
              <a:rPr lang="en-US" dirty="0" smtClean="0">
                <a:latin typeface="Arial Black" pitchFamily="34" charset="0"/>
              </a:rPr>
              <a:t>Jerry </a:t>
            </a:r>
            <a:r>
              <a:rPr lang="en-US" dirty="0" smtClean="0">
                <a:latin typeface="Arial Black" pitchFamily="34" charset="0"/>
              </a:rPr>
              <a:t>M. </a:t>
            </a:r>
            <a:r>
              <a:rPr lang="en-US" dirty="0" err="1" smtClean="0">
                <a:latin typeface="Arial Black" pitchFamily="34" charset="0"/>
              </a:rPr>
              <a:t>Goffman</a:t>
            </a:r>
            <a:r>
              <a:rPr lang="en-US" dirty="0" smtClean="0">
                <a:latin typeface="Arial Black" pitchFamily="34" charset="0"/>
              </a:rPr>
              <a:t>, </a:t>
            </a:r>
            <a:r>
              <a:rPr lang="en-US" dirty="0" smtClean="0">
                <a:latin typeface="Arial Black" pitchFamily="34" charset="0"/>
              </a:rPr>
              <a:t>Curator</a:t>
            </a:r>
          </a:p>
          <a:p>
            <a:pPr marL="109728" indent="0">
              <a:buNone/>
            </a:pPr>
            <a:r>
              <a:rPr lang="en-US" dirty="0" smtClean="0">
                <a:latin typeface="Arial Black" pitchFamily="34" charset="0"/>
              </a:rPr>
              <a:t>jerrygoffman@hotmail.com</a:t>
            </a:r>
            <a:endParaRPr lang="en-US" dirty="0">
              <a:latin typeface="Arial Black" pitchFamily="34" charset="0"/>
            </a:endParaRPr>
          </a:p>
        </p:txBody>
      </p:sp>
      <p:sp>
        <p:nvSpPr>
          <p:cNvPr id="2" name="Title 1"/>
          <p:cNvSpPr>
            <a:spLocks noGrp="1"/>
          </p:cNvSpPr>
          <p:nvPr>
            <p:ph type="title"/>
          </p:nvPr>
        </p:nvSpPr>
        <p:spPr/>
        <p:txBody>
          <a:bodyPr/>
          <a:lstStyle/>
          <a:p>
            <a:pPr algn="ctr"/>
            <a:r>
              <a:rPr lang="en-US" sz="4800" dirty="0" smtClean="0">
                <a:latin typeface="Arial Black" pitchFamily="34" charset="0"/>
              </a:rPr>
              <a:t>THE END</a:t>
            </a:r>
            <a:endParaRPr lang="en-US" sz="4800" dirty="0">
              <a:latin typeface="Arial Black" pitchFamily="34" charset="0"/>
            </a:endParaRPr>
          </a:p>
        </p:txBody>
      </p:sp>
    </p:spTree>
    <p:extLst>
      <p:ext uri="{BB962C8B-B14F-4D97-AF65-F5344CB8AC3E}">
        <p14:creationId xmlns:p14="http://schemas.microsoft.com/office/powerpoint/2010/main" val="210196452"/>
      </p:ext>
    </p:extLst>
  </p:cSld>
  <p:clrMapOvr>
    <a:masterClrMapping/>
  </p:clrMapOvr>
  <mc:AlternateContent xmlns:mc="http://schemas.openxmlformats.org/markup-compatibility/2006">
    <mc:Choice xmlns:p14="http://schemas.microsoft.com/office/powerpoint/2010/main" Requires="p14">
      <p:transition spd="slow" p14:dur="3400" advTm="12223">
        <p14:reveal/>
      </p:transition>
    </mc:Choice>
    <mc:Fallback>
      <p:transition spd="slow" advTm="12223">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399" y="1524000"/>
            <a:ext cx="4160921" cy="1905000"/>
          </a:xfrm>
        </p:spPr>
      </p:pic>
      <p:sp>
        <p:nvSpPr>
          <p:cNvPr id="3" name="Title 2"/>
          <p:cNvSpPr>
            <a:spLocks noGrp="1"/>
          </p:cNvSpPr>
          <p:nvPr>
            <p:ph type="title"/>
          </p:nvPr>
        </p:nvSpPr>
        <p:spPr/>
        <p:txBody>
          <a:bodyPr/>
          <a:lstStyle/>
          <a:p>
            <a:r>
              <a:rPr lang="en-US" dirty="0" smtClean="0">
                <a:latin typeface="Arial Black" pitchFamily="34" charset="0"/>
              </a:rPr>
              <a:t>  Avro 671 Rota</a:t>
            </a:r>
            <a:endParaRPr lang="en-US" dirty="0">
              <a:latin typeface="Arial Black" pitchFamily="34" charset="0"/>
            </a:endParaRPr>
          </a:p>
        </p:txBody>
      </p:sp>
      <p:sp>
        <p:nvSpPr>
          <p:cNvPr id="2" name="TextBox 1"/>
          <p:cNvSpPr txBox="1"/>
          <p:nvPr/>
        </p:nvSpPr>
        <p:spPr>
          <a:xfrm>
            <a:off x="5410200" y="1600200"/>
            <a:ext cx="2971800" cy="2246769"/>
          </a:xfrm>
          <a:prstGeom prst="rect">
            <a:avLst/>
          </a:prstGeom>
          <a:noFill/>
        </p:spPr>
        <p:txBody>
          <a:bodyPr wrap="square" rtlCol="0">
            <a:spAutoFit/>
          </a:bodyPr>
          <a:lstStyle/>
          <a:p>
            <a:r>
              <a:rPr lang="en-US" sz="2000" dirty="0" smtClean="0">
                <a:latin typeface="Arial Rounded MT Bold" pitchFamily="34" charset="0"/>
              </a:rPr>
              <a:t>Introduced by RAF. A </a:t>
            </a:r>
            <a:r>
              <a:rPr lang="en-US" sz="2000" dirty="0">
                <a:latin typeface="Arial Rounded MT Bold" pitchFamily="34" charset="0"/>
              </a:rPr>
              <a:t>variant of the </a:t>
            </a:r>
            <a:r>
              <a:rPr lang="en-US" sz="2000" dirty="0" err="1">
                <a:latin typeface="Arial Rounded MT Bold" pitchFamily="34" charset="0"/>
              </a:rPr>
              <a:t>Cierva</a:t>
            </a:r>
            <a:r>
              <a:rPr lang="en-US" sz="2000" dirty="0">
                <a:latin typeface="Arial Rounded MT Bold" pitchFamily="34" charset="0"/>
              </a:rPr>
              <a:t> </a:t>
            </a:r>
            <a:r>
              <a:rPr lang="en-US" sz="2000" dirty="0" smtClean="0">
                <a:latin typeface="Arial Rounded MT Bold" pitchFamily="34" charset="0"/>
              </a:rPr>
              <a:t>C30.a.  7 </a:t>
            </a:r>
            <a:r>
              <a:rPr lang="en-US" sz="2000" dirty="0" smtClean="0">
                <a:latin typeface="Arial Rounded MT Bold" pitchFamily="34" charset="0"/>
              </a:rPr>
              <a:t>cylinder </a:t>
            </a:r>
            <a:r>
              <a:rPr lang="en-US" sz="2000" dirty="0" smtClean="0">
                <a:latin typeface="Arial Rounded MT Bold" pitchFamily="34" charset="0"/>
              </a:rPr>
              <a:t>radial. 140 hp.  Armstrong </a:t>
            </a:r>
            <a:r>
              <a:rPr lang="en-US" sz="2000" dirty="0" err="1" smtClean="0">
                <a:latin typeface="Arial Rounded MT Bold" pitchFamily="34" charset="0"/>
              </a:rPr>
              <a:t>Siddeley</a:t>
            </a:r>
            <a:r>
              <a:rPr lang="en-US" sz="2000" dirty="0" smtClean="0">
                <a:latin typeface="Arial Rounded MT Bold" pitchFamily="34" charset="0"/>
              </a:rPr>
              <a:t>. Cruise 95 mph. Rate of  climb 700 </a:t>
            </a:r>
            <a:r>
              <a:rPr lang="en-US" sz="2000" dirty="0" smtClean="0">
                <a:latin typeface="Arial Rounded MT Bold" pitchFamily="34" charset="0"/>
              </a:rPr>
              <a:t>ft./min</a:t>
            </a:r>
            <a:r>
              <a:rPr lang="en-US" sz="2000" dirty="0" smtClean="0">
                <a:latin typeface="Arial Rounded MT Bold" pitchFamily="34" charset="0"/>
              </a:rPr>
              <a:t>.</a:t>
            </a:r>
            <a:endParaRPr lang="en-US" sz="2000" dirty="0">
              <a:latin typeface="Arial Rounded MT Bold" pitchFamily="34" charset="0"/>
            </a:endParaRPr>
          </a:p>
        </p:txBody>
      </p:sp>
    </p:spTree>
    <p:extLst>
      <p:ext uri="{BB962C8B-B14F-4D97-AF65-F5344CB8AC3E}">
        <p14:creationId xmlns:p14="http://schemas.microsoft.com/office/powerpoint/2010/main" val="3901942173"/>
      </p:ext>
    </p:extLst>
  </p:cSld>
  <p:clrMapOvr>
    <a:masterClrMapping/>
  </p:clrMapOvr>
  <mc:AlternateContent xmlns:mc="http://schemas.openxmlformats.org/markup-compatibility/2006" xmlns:p14="http://schemas.microsoft.com/office/powerpoint/2010/main">
    <mc:Choice Requires="p14">
      <p:transition spd="slow" p14:dur="2000" advTm="7256"/>
    </mc:Choice>
    <mc:Fallback xmlns="">
      <p:transition spd="slow" advTm="7256"/>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1545" y="1633537"/>
            <a:ext cx="3670455" cy="3395663"/>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Barsik</a:t>
            </a:r>
            <a:r>
              <a:rPr lang="en-US" dirty="0" smtClean="0">
                <a:latin typeface="Arial Black" pitchFamily="34" charset="0"/>
              </a:rPr>
              <a:t> (Russian)</a:t>
            </a:r>
            <a:endParaRPr lang="en-US" dirty="0">
              <a:latin typeface="Arial Black" pitchFamily="34" charset="0"/>
            </a:endParaRPr>
          </a:p>
        </p:txBody>
      </p:sp>
      <p:sp>
        <p:nvSpPr>
          <p:cNvPr id="3" name="TextBox 2"/>
          <p:cNvSpPr txBox="1"/>
          <p:nvPr/>
        </p:nvSpPr>
        <p:spPr>
          <a:xfrm>
            <a:off x="5486400" y="1676400"/>
            <a:ext cx="2743200" cy="1015663"/>
          </a:xfrm>
          <a:prstGeom prst="rect">
            <a:avLst/>
          </a:prstGeom>
          <a:noFill/>
        </p:spPr>
        <p:txBody>
          <a:bodyPr wrap="square" rtlCol="0">
            <a:spAutoFit/>
          </a:bodyPr>
          <a:lstStyle/>
          <a:p>
            <a:r>
              <a:rPr lang="en-US" sz="2000" dirty="0" smtClean="0">
                <a:latin typeface="Arial Rounded MT Bold" pitchFamily="34" charset="0"/>
              </a:rPr>
              <a:t>Single piece composite frame. Early prototype.</a:t>
            </a:r>
            <a:endParaRPr lang="en-US" sz="2000" dirty="0">
              <a:latin typeface="Arial Rounded MT Bold" pitchFamily="34" charset="0"/>
            </a:endParaRPr>
          </a:p>
        </p:txBody>
      </p:sp>
    </p:spTree>
    <p:extLst>
      <p:ext uri="{BB962C8B-B14F-4D97-AF65-F5344CB8AC3E}">
        <p14:creationId xmlns:p14="http://schemas.microsoft.com/office/powerpoint/2010/main" val="3887447238"/>
      </p:ext>
    </p:extLst>
  </p:cSld>
  <p:clrMapOvr>
    <a:masterClrMapping/>
  </p:clrMapOvr>
  <mc:AlternateContent xmlns:mc="http://schemas.openxmlformats.org/markup-compatibility/2006" xmlns:p14="http://schemas.microsoft.com/office/powerpoint/2010/main">
    <mc:Choice Requires="p14">
      <p:transition spd="slow" p14:dur="2000" advTm="7148"/>
    </mc:Choice>
    <mc:Fallback xmlns="">
      <p:transition spd="slow" advTm="71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1" y="1661204"/>
            <a:ext cx="3505200" cy="2607869"/>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Bladerunner</a:t>
            </a:r>
            <a:endParaRPr lang="en-US" dirty="0">
              <a:latin typeface="Arial Black" pitchFamily="34" charset="0"/>
            </a:endParaRPr>
          </a:p>
        </p:txBody>
      </p:sp>
      <p:sp>
        <p:nvSpPr>
          <p:cNvPr id="3" name="TextBox 2"/>
          <p:cNvSpPr txBox="1"/>
          <p:nvPr/>
        </p:nvSpPr>
        <p:spPr>
          <a:xfrm>
            <a:off x="5410200" y="1600200"/>
            <a:ext cx="2819400" cy="2246769"/>
          </a:xfrm>
          <a:prstGeom prst="rect">
            <a:avLst/>
          </a:prstGeom>
          <a:noFill/>
        </p:spPr>
        <p:txBody>
          <a:bodyPr wrap="square" rtlCol="0">
            <a:spAutoFit/>
          </a:bodyPr>
          <a:lstStyle/>
          <a:p>
            <a:r>
              <a:rPr lang="en-US" sz="2000" dirty="0" smtClean="0">
                <a:latin typeface="Arial Rounded MT Bold" pitchFamily="34" charset="0"/>
              </a:rPr>
              <a:t>Artist’s conception. By designer Duncan </a:t>
            </a:r>
            <a:r>
              <a:rPr lang="en-US" sz="2000" dirty="0" err="1" smtClean="0">
                <a:latin typeface="Arial Rounded MT Bold" pitchFamily="34" charset="0"/>
              </a:rPr>
              <a:t>o’Devonport</a:t>
            </a:r>
            <a:r>
              <a:rPr lang="en-US" sz="2000" dirty="0" smtClean="0">
                <a:latin typeface="Arial Rounded MT Bold" pitchFamily="34" charset="0"/>
              </a:rPr>
              <a:t> from New Zealand as explained on Rotary Wing Forum in 2004. Partially built.</a:t>
            </a:r>
            <a:endParaRPr lang="en-US" sz="2000" dirty="0">
              <a:latin typeface="Arial Rounded MT Bold" pitchFamily="34" charset="0"/>
            </a:endParaRPr>
          </a:p>
        </p:txBody>
      </p:sp>
    </p:spTree>
    <p:extLst>
      <p:ext uri="{BB962C8B-B14F-4D97-AF65-F5344CB8AC3E}">
        <p14:creationId xmlns:p14="http://schemas.microsoft.com/office/powerpoint/2010/main" val="3032677491"/>
      </p:ext>
    </p:extLst>
  </p:cSld>
  <p:clrMapOvr>
    <a:masterClrMapping/>
  </p:clrMapOvr>
  <mc:AlternateContent xmlns:mc="http://schemas.openxmlformats.org/markup-compatibility/2006" xmlns:p14="http://schemas.microsoft.com/office/powerpoint/2010/main">
    <mc:Choice Requires="p14">
      <p:transition spd="slow" p14:dur="2000" advTm="7235"/>
    </mc:Choice>
    <mc:Fallback xmlns="">
      <p:transition spd="slow" advTm="7235"/>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1" y="1600199"/>
            <a:ext cx="4571999" cy="1978171"/>
          </a:xfrm>
        </p:spPr>
      </p:pic>
      <p:sp>
        <p:nvSpPr>
          <p:cNvPr id="2" name="Title 1"/>
          <p:cNvSpPr>
            <a:spLocks noGrp="1"/>
          </p:cNvSpPr>
          <p:nvPr>
            <p:ph type="title"/>
          </p:nvPr>
        </p:nvSpPr>
        <p:spPr/>
        <p:txBody>
          <a:bodyPr/>
          <a:lstStyle/>
          <a:p>
            <a:r>
              <a:rPr lang="en-US" dirty="0" smtClean="0">
                <a:latin typeface="Arial Black" pitchFamily="34" charset="0"/>
              </a:rPr>
              <a:t>  </a:t>
            </a:r>
            <a:r>
              <a:rPr lang="en-US" dirty="0" err="1" smtClean="0">
                <a:latin typeface="Arial Black" pitchFamily="34" charset="0"/>
              </a:rPr>
              <a:t>Chkalmid</a:t>
            </a:r>
            <a:endParaRPr lang="en-US" dirty="0">
              <a:latin typeface="Arial Black" pitchFamily="34" charset="0"/>
            </a:endParaRPr>
          </a:p>
        </p:txBody>
      </p:sp>
      <p:sp>
        <p:nvSpPr>
          <p:cNvPr id="3" name="TextBox 2"/>
          <p:cNvSpPr txBox="1"/>
          <p:nvPr/>
        </p:nvSpPr>
        <p:spPr>
          <a:xfrm rot="10800000" flipH="1" flipV="1">
            <a:off x="6172199" y="785339"/>
            <a:ext cx="2209800" cy="1846659"/>
          </a:xfrm>
          <a:prstGeom prst="rect">
            <a:avLst/>
          </a:prstGeom>
          <a:noFill/>
        </p:spPr>
        <p:txBody>
          <a:bodyPr wrap="square" rtlCol="0">
            <a:spAutoFit/>
          </a:bodyPr>
          <a:lstStyle/>
          <a:p>
            <a:endParaRPr lang="en-US" dirty="0" smtClean="0"/>
          </a:p>
          <a:p>
            <a:endParaRPr lang="en-US" dirty="0"/>
          </a:p>
          <a:p>
            <a:endParaRPr lang="en-US" dirty="0" smtClean="0"/>
          </a:p>
          <a:p>
            <a:r>
              <a:rPr lang="en-US" sz="2000" dirty="0" smtClean="0">
                <a:latin typeface="Arial Rounded MT Bold" pitchFamily="34" charset="0"/>
              </a:rPr>
              <a:t>Under construction in Russia.</a:t>
            </a:r>
            <a:endParaRPr lang="en-US" sz="2000" dirty="0">
              <a:latin typeface="Arial Rounded MT Bold" pitchFamily="34" charset="0"/>
            </a:endParaRPr>
          </a:p>
        </p:txBody>
      </p:sp>
    </p:spTree>
    <p:extLst>
      <p:ext uri="{BB962C8B-B14F-4D97-AF65-F5344CB8AC3E}">
        <p14:creationId xmlns:p14="http://schemas.microsoft.com/office/powerpoint/2010/main" val="461719372"/>
      </p:ext>
    </p:extLst>
  </p:cSld>
  <p:clrMapOvr>
    <a:masterClrMapping/>
  </p:clrMapOvr>
  <mc:AlternateContent xmlns:mc="http://schemas.openxmlformats.org/markup-compatibility/2006" xmlns:p14="http://schemas.microsoft.com/office/powerpoint/2010/main">
    <mc:Choice Requires="p14">
      <p:transition spd="slow" p14:dur="2000" advTm="7581"/>
    </mc:Choice>
    <mc:Fallback xmlns="">
      <p:transition spd="slow" advTm="7581"/>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2656</TotalTime>
  <Words>1022</Words>
  <Application>Microsoft Office PowerPoint</Application>
  <PresentationFormat>On-screen Show (4:3)</PresentationFormat>
  <Paragraphs>129</Paragraphs>
  <Slides>58</Slides>
  <Notes>0</Notes>
  <HiddenSlides>0</HiddenSlides>
  <MMClips>4</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Concourse</vt:lpstr>
      <vt:lpstr>Tractor Gyroplanes (Autogyros)</vt:lpstr>
      <vt:lpstr>PowerPoint Presentation</vt:lpstr>
      <vt:lpstr>  Airborne 200</vt:lpstr>
      <vt:lpstr>  American A-35 (1935)</vt:lpstr>
      <vt:lpstr>  Adelle (Russia)</vt:lpstr>
      <vt:lpstr>  Avro 671 Rota</vt:lpstr>
      <vt:lpstr>  Barsik (Russian)</vt:lpstr>
      <vt:lpstr>  Bladerunner</vt:lpstr>
      <vt:lpstr>  Chkalmid</vt:lpstr>
      <vt:lpstr>  Ciervo C-4 (1923)</vt:lpstr>
      <vt:lpstr>  Ciervo C.30 (1933)</vt:lpstr>
      <vt:lpstr>  CL-20 (1934)</vt:lpstr>
      <vt:lpstr>  Clignogyro (1931)</vt:lpstr>
      <vt:lpstr>  Deere Tractor</vt:lpstr>
      <vt:lpstr>  Doyle Tractor</vt:lpstr>
      <vt:lpstr>  Eger (Russian)</vt:lpstr>
      <vt:lpstr>  Eich JE-2 (1977)</vt:lpstr>
      <vt:lpstr>  Farmer</vt:lpstr>
      <vt:lpstr>  Flettner Fi 184 (1936)</vt:lpstr>
      <vt:lpstr>  Fred Tractor</vt:lpstr>
      <vt:lpstr>  Girhel (1959)</vt:lpstr>
      <vt:lpstr>  George Pate </vt:lpstr>
      <vt:lpstr>  Gyroptere (1927)</vt:lpstr>
      <vt:lpstr>  Hafner AR-III Mk2 (1937) </vt:lpstr>
      <vt:lpstr>  Harry Albert </vt:lpstr>
      <vt:lpstr>  Ikenga Cygnus 21 (1989) </vt:lpstr>
      <vt:lpstr>  Ikenga Cygnus 21T</vt:lpstr>
      <vt:lpstr>  Ikenga 530Z (1988)</vt:lpstr>
      <vt:lpstr>  JT-9</vt:lpstr>
      <vt:lpstr>  Jungle Gym</vt:lpstr>
      <vt:lpstr>  KAI-24</vt:lpstr>
      <vt:lpstr>  KASKR-2 (1930-31)</vt:lpstr>
      <vt:lpstr>  Kay Gyro 33/1 (1935)</vt:lpstr>
      <vt:lpstr>  Kellett K-1</vt:lpstr>
      <vt:lpstr>  Kriek</vt:lpstr>
      <vt:lpstr>Little Wing</vt:lpstr>
      <vt:lpstr>  Ninja</vt:lpstr>
      <vt:lpstr>  Oskbes Mai-208</vt:lpstr>
      <vt:lpstr>  Phenix (Spain)</vt:lpstr>
      <vt:lpstr>  Pitbull</vt:lpstr>
      <vt:lpstr>  Whirlwing. (1939) </vt:lpstr>
      <vt:lpstr>  Popular Mechanics</vt:lpstr>
      <vt:lpstr>  Raven</vt:lpstr>
      <vt:lpstr>  SE-700</vt:lpstr>
      <vt:lpstr>  Springkaan</vt:lpstr>
      <vt:lpstr>  Stauffer</vt:lpstr>
      <vt:lpstr>  Tractor Chel </vt:lpstr>
      <vt:lpstr>  TsAGI A4 (1932)</vt:lpstr>
      <vt:lpstr>  Unknown</vt:lpstr>
      <vt:lpstr>  Velocity</vt:lpstr>
      <vt:lpstr>  Vertigyro VG-1 (1963)</vt:lpstr>
      <vt:lpstr>  Vuitton</vt:lpstr>
      <vt:lpstr>  Weir W-2 (Brit., 1934)</vt:lpstr>
      <vt:lpstr>  Weir W-3 (1936)</vt:lpstr>
      <vt:lpstr>  Weymann CTW 201 (1930)</vt:lpstr>
      <vt:lpstr>  Wigal (1963)</vt:lpstr>
      <vt:lpstr>  Wilford WRK</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dc:creator>
  <cp:lastModifiedBy>jerry</cp:lastModifiedBy>
  <cp:revision>113</cp:revision>
  <dcterms:created xsi:type="dcterms:W3CDTF">2011-05-04T22:56:03Z</dcterms:created>
  <dcterms:modified xsi:type="dcterms:W3CDTF">2011-06-18T22:34:02Z</dcterms:modified>
</cp:coreProperties>
</file>